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18"/>
  </p:notesMasterIdLst>
  <p:sldIdLst>
    <p:sldId id="274" r:id="rId2"/>
    <p:sldId id="275" r:id="rId3"/>
    <p:sldId id="273" r:id="rId4"/>
    <p:sldId id="272" r:id="rId5"/>
    <p:sldId id="258" r:id="rId6"/>
    <p:sldId id="261" r:id="rId7"/>
    <p:sldId id="257" r:id="rId8"/>
    <p:sldId id="263" r:id="rId9"/>
    <p:sldId id="266" r:id="rId10"/>
    <p:sldId id="268" r:id="rId11"/>
    <p:sldId id="259" r:id="rId12"/>
    <p:sldId id="280" r:id="rId13"/>
    <p:sldId id="277" r:id="rId14"/>
    <p:sldId id="281" r:id="rId15"/>
    <p:sldId id="278"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3935086-4BBC-4C1B-BF98-090DC0D8B663}">
          <p14:sldIdLst>
            <p14:sldId id="274"/>
            <p14:sldId id="275"/>
            <p14:sldId id="273"/>
            <p14:sldId id="272"/>
          </p14:sldIdLst>
        </p14:section>
        <p14:section name="Abschnitt ohne Titel" id="{95C0169E-F1CF-48D1-BA8D-7795CC4043F7}">
          <p14:sldIdLst>
            <p14:sldId id="258"/>
            <p14:sldId id="261"/>
            <p14:sldId id="257"/>
            <p14:sldId id="263"/>
            <p14:sldId id="266"/>
            <p14:sldId id="268"/>
            <p14:sldId id="259"/>
            <p14:sldId id="280"/>
            <p14:sldId id="277"/>
            <p14:sldId id="281"/>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35"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22E75-4A65-46AE-AE97-8B9B00A9EB57}" type="datetimeFigureOut">
              <a:rPr lang="de-DE" smtClean="0"/>
              <a:t>15.10.2024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27643-394B-4F3B-8C30-4FADAFB0746E}" type="slidenum">
              <a:rPr lang="de-DE" smtClean="0"/>
              <a:t>‹Nr.›</a:t>
            </a:fld>
            <a:endParaRPr lang="de-DE"/>
          </a:p>
        </p:txBody>
      </p:sp>
    </p:spTree>
    <p:extLst>
      <p:ext uri="{BB962C8B-B14F-4D97-AF65-F5344CB8AC3E}">
        <p14:creationId xmlns:p14="http://schemas.microsoft.com/office/powerpoint/2010/main" val="117252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93710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286009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470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292106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540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78022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316418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175338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369158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338E114-B76D-402D-BE0D-98189926F85E}" type="datetimeFigureOut">
              <a:rPr lang="de-DE" smtClean="0"/>
              <a:t>15.10.2024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104226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338E114-B76D-402D-BE0D-98189926F85E}" type="datetimeFigureOut">
              <a:rPr lang="de-DE" smtClean="0"/>
              <a:t>15.10.2024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361884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338E114-B76D-402D-BE0D-98189926F85E}" type="datetimeFigureOut">
              <a:rPr lang="de-DE" smtClean="0"/>
              <a:t>15.10.2024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156874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338E114-B76D-402D-BE0D-98189926F85E}" type="datetimeFigureOut">
              <a:rPr lang="de-DE" smtClean="0"/>
              <a:t>15.10.2024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322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8E114-B76D-402D-BE0D-98189926F85E}" type="datetimeFigureOut">
              <a:rPr lang="de-DE" smtClean="0"/>
              <a:t>15.10.2024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259001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338E114-B76D-402D-BE0D-98189926F85E}" type="datetimeFigureOut">
              <a:rPr lang="de-DE" smtClean="0"/>
              <a:t>15.10.2024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C8961EF-8CCA-436A-B503-DB879753B239}" type="slidenum">
              <a:rPr lang="de-DE" smtClean="0"/>
              <a:t>‹Nr.›</a:t>
            </a:fld>
            <a:endParaRPr lang="de-DE"/>
          </a:p>
        </p:txBody>
      </p:sp>
    </p:spTree>
    <p:extLst>
      <p:ext uri="{BB962C8B-B14F-4D97-AF65-F5344CB8AC3E}">
        <p14:creationId xmlns:p14="http://schemas.microsoft.com/office/powerpoint/2010/main" val="147967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C8961EF-8CCA-436A-B503-DB879753B239}" type="slidenum">
              <a:rPr lang="de-DE" smtClean="0"/>
              <a:t>‹Nr.›</a:t>
            </a:fld>
            <a:endParaRPr lang="de-DE"/>
          </a:p>
        </p:txBody>
      </p:sp>
      <p:sp>
        <p:nvSpPr>
          <p:cNvPr id="5" name="Date Placeholder 4"/>
          <p:cNvSpPr>
            <a:spLocks noGrp="1"/>
          </p:cNvSpPr>
          <p:nvPr>
            <p:ph type="dt" sz="half" idx="10"/>
          </p:nvPr>
        </p:nvSpPr>
        <p:spPr/>
        <p:txBody>
          <a:bodyPr/>
          <a:lstStyle/>
          <a:p>
            <a:fld id="{1338E114-B76D-402D-BE0D-98189926F85E}" type="datetimeFigureOut">
              <a:rPr lang="de-DE" smtClean="0"/>
              <a:t>15.10.2024</a:t>
            </a:fld>
            <a:endParaRPr lang="de-DE"/>
          </a:p>
        </p:txBody>
      </p:sp>
    </p:spTree>
    <p:extLst>
      <p:ext uri="{BB962C8B-B14F-4D97-AF65-F5344CB8AC3E}">
        <p14:creationId xmlns:p14="http://schemas.microsoft.com/office/powerpoint/2010/main" val="219777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38E114-B76D-402D-BE0D-98189926F85E}" type="datetimeFigureOut">
              <a:rPr lang="de-DE" smtClean="0"/>
              <a:t>15.10.2024</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8961EF-8CCA-436A-B503-DB879753B239}" type="slidenum">
              <a:rPr lang="de-DE" smtClean="0"/>
              <a:t>‹Nr.›</a:t>
            </a:fld>
            <a:endParaRPr lang="de-DE"/>
          </a:p>
        </p:txBody>
      </p:sp>
    </p:spTree>
    <p:extLst>
      <p:ext uri="{BB962C8B-B14F-4D97-AF65-F5344CB8AC3E}">
        <p14:creationId xmlns:p14="http://schemas.microsoft.com/office/powerpoint/2010/main" val="147604488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esch.paf@gmail.co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56F01934-2B04-9773-C24D-DBCD9AFF0196}"/>
              </a:ext>
            </a:extLst>
          </p:cNvPr>
          <p:cNvSpPr>
            <a:spLocks noGrp="1"/>
          </p:cNvSpPr>
          <p:nvPr>
            <p:ph type="subTitle" idx="1"/>
          </p:nvPr>
        </p:nvSpPr>
        <p:spPr>
          <a:xfrm>
            <a:off x="1443912" y="3485767"/>
            <a:ext cx="7766936" cy="1437223"/>
          </a:xfrm>
        </p:spPr>
        <p:txBody>
          <a:bodyPr>
            <a:noAutofit/>
          </a:bodyPr>
          <a:lstStyle/>
          <a:p>
            <a:pPr algn="ctr">
              <a:spcBef>
                <a:spcPct val="0"/>
              </a:spcBef>
            </a:pPr>
            <a:r>
              <a:rPr lang="de-DE" sz="2800" dirty="0">
                <a:solidFill>
                  <a:schemeClr val="tx1"/>
                </a:solidFill>
                <a:latin typeface="Arial" panose="020B0604020202020204" pitchFamily="34" charset="0"/>
                <a:ea typeface="+mj-ea"/>
                <a:cs typeface="Arial" panose="020B0604020202020204" pitchFamily="34" charset="0"/>
              </a:rPr>
              <a:t>Absicherung für Privat- und Geschäftsleute in Österreich und Deutschland</a:t>
            </a:r>
          </a:p>
          <a:p>
            <a:pPr algn="ctr">
              <a:spcBef>
                <a:spcPct val="0"/>
              </a:spcBef>
            </a:pPr>
            <a:br>
              <a:rPr lang="de-DE" sz="4800" dirty="0">
                <a:solidFill>
                  <a:schemeClr val="accent1"/>
                </a:solidFill>
                <a:latin typeface="+mj-lt"/>
                <a:ea typeface="+mj-ea"/>
                <a:cs typeface="+mj-cs"/>
              </a:rPr>
            </a:br>
            <a:r>
              <a:rPr lang="uk-UA" sz="2800" dirty="0">
                <a:solidFill>
                  <a:schemeClr val="accent1"/>
                </a:solidFill>
                <a:latin typeface="Arial" panose="020B0604020202020204" pitchFamily="34" charset="0"/>
                <a:cs typeface="Arial" panose="020B0604020202020204" pitchFamily="34" charset="0"/>
              </a:rPr>
              <a:t>Страхування приватних осіб і бізнесменів в Австрії і Німеччині</a:t>
            </a:r>
            <a:endParaRPr lang="de-DE" sz="2800" dirty="0">
              <a:solidFill>
                <a:schemeClr val="accent1"/>
              </a:solidFill>
              <a:latin typeface="Arial" panose="020B0604020202020204" pitchFamily="34" charset="0"/>
              <a:cs typeface="Arial" panose="020B0604020202020204" pitchFamily="34" charset="0"/>
            </a:endParaRPr>
          </a:p>
        </p:txBody>
      </p:sp>
      <p:pic>
        <p:nvPicPr>
          <p:cNvPr id="6" name="Picture 4" descr="Talamex Flagge Österreich (verschiedene Größen)">
            <a:extLst>
              <a:ext uri="{FF2B5EF4-FFF2-40B4-BE49-F238E27FC236}">
                <a16:creationId xmlns:a16="http://schemas.microsoft.com/office/drawing/2014/main" id="{14FE78B0-A050-CC76-0880-3BF9AC4DB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79" b="9824"/>
          <a:stretch/>
        </p:blipFill>
        <p:spPr bwMode="auto">
          <a:xfrm>
            <a:off x="1794548" y="1667606"/>
            <a:ext cx="1830612" cy="1105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B156D81-4F05-AE57-AB19-ED15DE716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208" y="426835"/>
            <a:ext cx="1832400" cy="110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1B8981F-3D60-E753-6CE0-E657D427A9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8"/>
          <a:stretch/>
        </p:blipFill>
        <p:spPr bwMode="auto">
          <a:xfrm>
            <a:off x="7449249" y="1710944"/>
            <a:ext cx="1834280" cy="110520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Finger, Grafiken, Daumen enthält.&#10;&#10;Automatisch generierte Beschreibung">
            <a:extLst>
              <a:ext uri="{FF2B5EF4-FFF2-40B4-BE49-F238E27FC236}">
                <a16:creationId xmlns:a16="http://schemas.microsoft.com/office/drawing/2014/main" id="{9CB14888-2783-DC7D-86B7-2DB377887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437" y="1710944"/>
            <a:ext cx="3015535" cy="1595914"/>
          </a:xfrm>
          <a:prstGeom prst="rect">
            <a:avLst/>
          </a:prstGeom>
        </p:spPr>
      </p:pic>
    </p:spTree>
    <p:extLst>
      <p:ext uri="{BB962C8B-B14F-4D97-AF65-F5344CB8AC3E}">
        <p14:creationId xmlns:p14="http://schemas.microsoft.com/office/powerpoint/2010/main" val="366550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title"/>
          </p:nvPr>
        </p:nvSpPr>
        <p:spPr>
          <a:xfrm>
            <a:off x="614127" y="238782"/>
            <a:ext cx="8596668" cy="1590017"/>
          </a:xfrm>
        </p:spPr>
        <p:txBody>
          <a:bodyPr>
            <a:normAutofit fontScale="90000"/>
          </a:bodyPr>
          <a:lstStyle/>
          <a:p>
            <a:pPr algn="l"/>
            <a:r>
              <a:rPr lang="de-DE" sz="3800" dirty="0">
                <a:solidFill>
                  <a:schemeClr val="tx1"/>
                </a:solidFill>
                <a:latin typeface="Arial" panose="020B0604020202020204" pitchFamily="34" charset="0"/>
                <a:ea typeface="Verdana" panose="020B0604030504040204" pitchFamily="34" charset="0"/>
                <a:cs typeface="Arial" panose="020B0604020202020204" pitchFamily="34" charset="0"/>
              </a:rPr>
              <a:t>Faktoren für die Wahl der Versicherungsart </a:t>
            </a:r>
            <a:br>
              <a:rPr lang="de-DE" sz="3800" dirty="0">
                <a:latin typeface="Arial" panose="020B0604020202020204" pitchFamily="34" charset="0"/>
                <a:ea typeface="Verdana" panose="020B0604030504040204" pitchFamily="34" charset="0"/>
                <a:cs typeface="Arial" panose="020B0604020202020204" pitchFamily="34" charset="0"/>
              </a:rPr>
            </a:br>
            <a:r>
              <a:rPr lang="uk-UA" i="1" dirty="0">
                <a:latin typeface="Arial" panose="020B0604020202020204" pitchFamily="34" charset="0"/>
                <a:cs typeface="Arial" panose="020B0604020202020204" pitchFamily="34" charset="0"/>
              </a:rPr>
              <a:t>Фактори вибору виду страхування</a:t>
            </a:r>
            <a:endParaRPr lang="de-DE" i="1" dirty="0">
              <a:latin typeface="Arial" panose="020B0604020202020204" pitchFamily="34" charset="0"/>
              <a:ea typeface="Verdana" panose="020B0604030504040204" pitchFamily="34" charset="0"/>
              <a:cs typeface="Arial" panose="020B0604020202020204" pitchFamily="34" charset="0"/>
            </a:endParaRPr>
          </a:p>
        </p:txBody>
      </p:sp>
      <p:sp>
        <p:nvSpPr>
          <p:cNvPr id="4" name="Inhaltsplatzhalter 3">
            <a:extLst>
              <a:ext uri="{FF2B5EF4-FFF2-40B4-BE49-F238E27FC236}">
                <a16:creationId xmlns:a16="http://schemas.microsoft.com/office/drawing/2014/main" id="{2471DB1E-DF26-F112-B272-8D0AA65FA6D2}"/>
              </a:ext>
            </a:extLst>
          </p:cNvPr>
          <p:cNvSpPr>
            <a:spLocks noGrp="1"/>
          </p:cNvSpPr>
          <p:nvPr>
            <p:ph idx="1"/>
          </p:nvPr>
        </p:nvSpPr>
        <p:spPr>
          <a:xfrm>
            <a:off x="787673" y="1544157"/>
            <a:ext cx="8596668" cy="4813291"/>
          </a:xfrm>
        </p:spPr>
        <p:txBody>
          <a:bodyPr>
            <a:normAutofit lnSpcReduction="10000"/>
          </a:bodyPr>
          <a:lstStyle/>
          <a:p>
            <a:pPr marL="0" indent="0">
              <a:buNone/>
            </a:pPr>
            <a:r>
              <a:rPr lang="de-DE" sz="1700" dirty="0">
                <a:latin typeface="Arial" panose="020B0604020202020204" pitchFamily="34" charset="0"/>
                <a:ea typeface="Verdana" panose="020B0604030504040204" pitchFamily="34" charset="0"/>
                <a:cs typeface="Arial" panose="020B0604020202020204" pitchFamily="34" charset="0"/>
              </a:rPr>
              <a:t>Grundsätzlich sollte man bei allen Versicherungen die persönliche Lebenssituation berücksichtigen:</a:t>
            </a:r>
          </a:p>
          <a:p>
            <a:pPr marL="0" indent="0">
              <a:buNone/>
            </a:pPr>
            <a:r>
              <a:rPr lang="uk-UA" sz="1700" i="1" dirty="0">
                <a:solidFill>
                  <a:schemeClr val="accent1"/>
                </a:solidFill>
                <a:latin typeface="Arial" panose="020B0604020202020204" pitchFamily="34" charset="0"/>
                <a:cs typeface="Arial" panose="020B0604020202020204" pitchFamily="34" charset="0"/>
              </a:rPr>
              <a:t>Отже при виборі будь-якого виду страхування варто враховувати особисту життєву ситуацію:</a:t>
            </a:r>
            <a:endParaRPr lang="de-DE" sz="1700" i="1" dirty="0">
              <a:solidFill>
                <a:schemeClr val="accent1"/>
              </a:solidFill>
              <a:latin typeface="Arial" panose="020B0604020202020204" pitchFamily="34" charset="0"/>
              <a:cs typeface="Arial" panose="020B0604020202020204" pitchFamily="34" charset="0"/>
            </a:endParaRPr>
          </a:p>
          <a:p>
            <a:r>
              <a:rPr lang="de-DE" sz="1700" dirty="0">
                <a:latin typeface="Arial" panose="020B0604020202020204" pitchFamily="34" charset="0"/>
                <a:ea typeface="Verdana" panose="020B0604030504040204" pitchFamily="34" charset="0"/>
                <a:cs typeface="Arial" panose="020B0604020202020204" pitchFamily="34" charset="0"/>
              </a:rPr>
              <a:t>Sind Kinder oder andere Haushaltsmitglieder vorhanden und mitversichert, sind Haustiere vorhanden? </a:t>
            </a:r>
          </a:p>
          <a:p>
            <a:pPr marL="358775" indent="0">
              <a:buNone/>
            </a:pPr>
            <a:r>
              <a:rPr lang="uk-UA" sz="1600" i="1" dirty="0">
                <a:solidFill>
                  <a:schemeClr val="accent1"/>
                </a:solidFill>
                <a:latin typeface="Arial" panose="020B0604020202020204" pitchFamily="34" charset="0"/>
                <a:cs typeface="Arial" panose="020B0604020202020204" pitchFamily="34" charset="0"/>
              </a:rPr>
              <a:t>Чи є діти чи інші члени родини, і чи є вони також застрахованими?</a:t>
            </a:r>
            <a:endParaRPr lang="de-DE" sz="1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1700" dirty="0">
                <a:latin typeface="Arial" panose="020B0604020202020204" pitchFamily="34" charset="0"/>
                <a:ea typeface="Verdana" panose="020B0604030504040204" pitchFamily="34" charset="0"/>
                <a:cs typeface="Arial" panose="020B0604020202020204" pitchFamily="34" charset="0"/>
              </a:rPr>
              <a:t>Kann ich den möglichen Schaden auch ohne große Probleme selbst aus eigenen Mitteln finanzieren oder würden mir tatsächlich erhebliche finanzielle Probleme entstehen?</a:t>
            </a:r>
          </a:p>
          <a:p>
            <a:pPr marL="358775" indent="0">
              <a:buNone/>
            </a:pPr>
            <a:r>
              <a:rPr lang="uk-UA" sz="1700" i="1" dirty="0">
                <a:solidFill>
                  <a:schemeClr val="accent1"/>
                </a:solidFill>
                <a:latin typeface="Arial" panose="020B0604020202020204" pitchFamily="34" charset="0"/>
                <a:cs typeface="Arial" panose="020B0604020202020204" pitchFamily="34" charset="0"/>
              </a:rPr>
              <a:t>Чи можу я профінансувати можливі збитки за рахунок власних ресурсів без особливих проблем, чи я справді зазнаю значних фінансових проблем?</a:t>
            </a:r>
            <a:endParaRPr lang="de-DE" sz="17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1700" dirty="0">
                <a:latin typeface="Arial" panose="020B0604020202020204" pitchFamily="34" charset="0"/>
                <a:ea typeface="Verdana" panose="020B0604030504040204" pitchFamily="34" charset="0"/>
                <a:cs typeface="Arial" panose="020B0604020202020204" pitchFamily="34" charset="0"/>
              </a:rPr>
              <a:t>Wie hoch ist überhaupt die Wahrscheinlichkeit, dass ein derartiger Schaden entsteht?</a:t>
            </a:r>
          </a:p>
          <a:p>
            <a:pPr marL="0" indent="0">
              <a:buNone/>
            </a:pPr>
            <a:r>
              <a:rPr lang="uk-UA" sz="1700" i="1" dirty="0">
                <a:solidFill>
                  <a:schemeClr val="accent1"/>
                </a:solidFill>
                <a:latin typeface="Arial" panose="020B0604020202020204" pitchFamily="34" charset="0"/>
                <a:cs typeface="Arial" panose="020B0604020202020204" pitchFamily="34" charset="0"/>
              </a:rPr>
              <a:t>     Наскільки ймовірно така шкода?</a:t>
            </a:r>
            <a:endParaRPr lang="de-DE" sz="1700" i="1" dirty="0">
              <a:solidFill>
                <a:schemeClr val="accent1"/>
              </a:solidFill>
              <a:latin typeface="Arial" panose="020B0604020202020204" pitchFamily="34" charset="0"/>
              <a:cs typeface="Arial" panose="020B0604020202020204" pitchFamily="34" charset="0"/>
            </a:endParaRPr>
          </a:p>
          <a:p>
            <a:endParaRPr lang="de-DE" sz="1700"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sz="1700"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sz="1700"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63955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ctrTitle"/>
          </p:nvPr>
        </p:nvSpPr>
        <p:spPr>
          <a:xfrm>
            <a:off x="1071418" y="64338"/>
            <a:ext cx="9771120" cy="1074198"/>
          </a:xfrm>
        </p:spPr>
        <p:txBody>
          <a:bodyPr>
            <a:normAutofit fontScale="90000"/>
          </a:bodyPr>
          <a:lstStyle/>
          <a:p>
            <a:pPr algn="l">
              <a:lnSpc>
                <a:spcPct val="150000"/>
              </a:lnSpc>
            </a:pPr>
            <a:r>
              <a:rPr lang="de-DE" sz="3800" dirty="0">
                <a:solidFill>
                  <a:schemeClr val="tx1"/>
                </a:solidFill>
                <a:latin typeface="Arial" panose="020B0604020202020204" pitchFamily="34" charset="0"/>
                <a:ea typeface="Verdana" panose="020B0604030504040204" pitchFamily="34" charset="0"/>
                <a:cs typeface="Arial" panose="020B0604020202020204" pitchFamily="34" charset="0"/>
              </a:rPr>
              <a:t>Beispiele für Versicherungsanbieter</a:t>
            </a:r>
            <a:br>
              <a:rPr lang="de-DE" sz="3800" dirty="0">
                <a:latin typeface="Arial" panose="020B0604020202020204" pitchFamily="34" charset="0"/>
                <a:ea typeface="Verdana" panose="020B0604030504040204" pitchFamily="34" charset="0"/>
                <a:cs typeface="Arial" panose="020B0604020202020204" pitchFamily="34" charset="0"/>
              </a:rPr>
            </a:br>
            <a:r>
              <a:rPr lang="uk-UA" sz="2000" i="1" dirty="0">
                <a:latin typeface="Arial" panose="020B0604020202020204" pitchFamily="34" charset="0"/>
                <a:cs typeface="Arial" panose="020B0604020202020204" pitchFamily="34" charset="0"/>
              </a:rPr>
              <a:t>Приклади страхових компаній</a:t>
            </a:r>
            <a:r>
              <a:rPr lang="de-DE" sz="2000" i="1" dirty="0">
                <a:latin typeface="Arial" panose="020B0604020202020204" pitchFamily="34" charset="0"/>
                <a:cs typeface="Arial" panose="020B0604020202020204" pitchFamily="34" charset="0"/>
              </a:rPr>
              <a:t>   </a:t>
            </a:r>
            <a:endParaRPr lang="de-DE" sz="2000" i="1" dirty="0">
              <a:latin typeface="Arial" panose="020B0604020202020204" pitchFamily="34" charset="0"/>
              <a:ea typeface="Verdana" panose="020B0604030504040204" pitchFamily="34" charset="0"/>
              <a:cs typeface="Arial" panose="020B0604020202020204" pitchFamily="34" charset="0"/>
            </a:endParaRPr>
          </a:p>
        </p:txBody>
      </p:sp>
      <p:sp>
        <p:nvSpPr>
          <p:cNvPr id="3" name="Textfeld 2">
            <a:extLst>
              <a:ext uri="{FF2B5EF4-FFF2-40B4-BE49-F238E27FC236}">
                <a16:creationId xmlns:a16="http://schemas.microsoft.com/office/drawing/2014/main" id="{E68B805C-37AF-4536-AC83-1A0FE5A10FD3}"/>
              </a:ext>
            </a:extLst>
          </p:cNvPr>
          <p:cNvSpPr txBox="1"/>
          <p:nvPr/>
        </p:nvSpPr>
        <p:spPr>
          <a:xfrm>
            <a:off x="1042031" y="1538115"/>
            <a:ext cx="10395038" cy="1631216"/>
          </a:xfrm>
          <a:prstGeom prst="rect">
            <a:avLst/>
          </a:prstGeom>
          <a:noFill/>
        </p:spPr>
        <p:txBody>
          <a:bodyPr wrap="square" rtlCol="0">
            <a:spAutoFit/>
          </a:bodyPr>
          <a:lstStyle/>
          <a:p>
            <a:r>
              <a:rPr lang="de-DE" sz="2000" dirty="0">
                <a:latin typeface="Arial" panose="020B0604020202020204" pitchFamily="34" charset="0"/>
                <a:ea typeface="Verdana" panose="020B0604030504040204" pitchFamily="34" charset="0"/>
                <a:cs typeface="Arial" panose="020B0604020202020204" pitchFamily="34" charset="0"/>
              </a:rPr>
              <a:t>Es gibt in Österreich etwa 40 Versicherungsanbieter</a:t>
            </a:r>
            <a:r>
              <a:rPr lang="uk-UA" sz="2000" dirty="0">
                <a:latin typeface="Arial" panose="020B0604020202020204" pitchFamily="34" charset="0"/>
                <a:ea typeface="Verdana" panose="020B0604030504040204" pitchFamily="34" charset="0"/>
                <a:cs typeface="Arial" panose="020B0604020202020204" pitchFamily="34" charset="0"/>
              </a:rPr>
              <a:t> /</a:t>
            </a:r>
            <a:endParaRPr lang="de-DE" sz="2000" dirty="0">
              <a:latin typeface="Arial" panose="020B0604020202020204" pitchFamily="34" charset="0"/>
              <a:ea typeface="Verdana" panose="020B0604030504040204" pitchFamily="34" charset="0"/>
              <a:cs typeface="Arial" panose="020B0604020202020204" pitchFamily="34" charset="0"/>
            </a:endParaRPr>
          </a:p>
          <a:p>
            <a:r>
              <a:rPr lang="uk-UA" sz="2000" i="1" dirty="0">
                <a:solidFill>
                  <a:schemeClr val="accent1"/>
                </a:solidFill>
                <a:latin typeface="Arial" panose="020B0604020202020204" pitchFamily="34" charset="0"/>
                <a:cs typeface="Arial" panose="020B0604020202020204" pitchFamily="34" charset="0"/>
              </a:rPr>
              <a:t>В Австрії існує близько 40 страхових компаній</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endParaRPr lang="de-DE" sz="2000" dirty="0">
              <a:latin typeface="Arial" panose="020B0604020202020204" pitchFamily="34" charset="0"/>
              <a:ea typeface="Verdana" panose="020B0604030504040204" pitchFamily="34" charset="0"/>
              <a:cs typeface="Arial" panose="020B0604020202020204" pitchFamily="34" charset="0"/>
            </a:endParaRPr>
          </a:p>
          <a:p>
            <a:r>
              <a:rPr lang="de-DE" sz="2000" dirty="0">
                <a:latin typeface="Arial" panose="020B0604020202020204" pitchFamily="34" charset="0"/>
                <a:ea typeface="Verdana" panose="020B0604030504040204" pitchFamily="34" charset="0"/>
                <a:cs typeface="Arial" panose="020B0604020202020204" pitchFamily="34" charset="0"/>
              </a:rPr>
              <a:t>In Deutschland gibt es ca. 520 Anbieter von Versicherungen</a:t>
            </a:r>
            <a:r>
              <a:rPr lang="uk-UA" sz="2000" dirty="0">
                <a:latin typeface="Arial" panose="020B0604020202020204" pitchFamily="34" charset="0"/>
                <a:ea typeface="Verdana" panose="020B0604030504040204" pitchFamily="34" charset="0"/>
                <a:cs typeface="Arial" panose="020B0604020202020204" pitchFamily="34" charset="0"/>
              </a:rPr>
              <a:t> /</a:t>
            </a:r>
            <a:endParaRPr lang="de-DE" sz="2000" dirty="0">
              <a:latin typeface="Arial" panose="020B0604020202020204" pitchFamily="34" charset="0"/>
              <a:ea typeface="Verdana" panose="020B0604030504040204" pitchFamily="34" charset="0"/>
              <a:cs typeface="Arial" panose="020B0604020202020204" pitchFamily="34" charset="0"/>
            </a:endParaRPr>
          </a:p>
          <a:p>
            <a:r>
              <a:rPr lang="uk-UA" sz="2000" i="1" dirty="0">
                <a:solidFill>
                  <a:schemeClr val="accent1"/>
                </a:solidFill>
                <a:latin typeface="Arial" panose="020B0604020202020204" pitchFamily="34" charset="0"/>
                <a:cs typeface="Arial" panose="020B0604020202020204" pitchFamily="34" charset="0"/>
              </a:rPr>
              <a:t>У Німеччині існує близько 520 страхових компаній</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p:txBody>
      </p:sp>
      <p:pic>
        <p:nvPicPr>
          <p:cNvPr id="6" name="Grafik 5">
            <a:extLst>
              <a:ext uri="{FF2B5EF4-FFF2-40B4-BE49-F238E27FC236}">
                <a16:creationId xmlns:a16="http://schemas.microsoft.com/office/drawing/2014/main" id="{E780A552-69D0-A57E-6A8D-D84E47B1ECA1}"/>
              </a:ext>
            </a:extLst>
          </p:cNvPr>
          <p:cNvPicPr>
            <a:picLocks noChangeAspect="1"/>
          </p:cNvPicPr>
          <p:nvPr/>
        </p:nvPicPr>
        <p:blipFill>
          <a:blip r:embed="rId2"/>
          <a:stretch>
            <a:fillRect/>
          </a:stretch>
        </p:blipFill>
        <p:spPr>
          <a:xfrm>
            <a:off x="697197" y="3429000"/>
            <a:ext cx="2905191" cy="678107"/>
          </a:xfrm>
          <a:prstGeom prst="rect">
            <a:avLst/>
          </a:prstGeom>
        </p:spPr>
      </p:pic>
      <p:pic>
        <p:nvPicPr>
          <p:cNvPr id="8" name="Grafik 7">
            <a:extLst>
              <a:ext uri="{FF2B5EF4-FFF2-40B4-BE49-F238E27FC236}">
                <a16:creationId xmlns:a16="http://schemas.microsoft.com/office/drawing/2014/main" id="{79BE2CB3-82C1-132F-899A-96FAE8BDDF5D}"/>
              </a:ext>
            </a:extLst>
          </p:cNvPr>
          <p:cNvPicPr>
            <a:picLocks noChangeAspect="1"/>
          </p:cNvPicPr>
          <p:nvPr/>
        </p:nvPicPr>
        <p:blipFill>
          <a:blip r:embed="rId3"/>
          <a:stretch>
            <a:fillRect/>
          </a:stretch>
        </p:blipFill>
        <p:spPr>
          <a:xfrm>
            <a:off x="1042031" y="4332499"/>
            <a:ext cx="1729336" cy="715587"/>
          </a:xfrm>
          <a:prstGeom prst="rect">
            <a:avLst/>
          </a:prstGeom>
        </p:spPr>
      </p:pic>
      <p:pic>
        <p:nvPicPr>
          <p:cNvPr id="10" name="Grafik 9">
            <a:extLst>
              <a:ext uri="{FF2B5EF4-FFF2-40B4-BE49-F238E27FC236}">
                <a16:creationId xmlns:a16="http://schemas.microsoft.com/office/drawing/2014/main" id="{50DCA1F2-DD94-C8B9-2DAB-1E34DB34D07D}"/>
              </a:ext>
            </a:extLst>
          </p:cNvPr>
          <p:cNvPicPr>
            <a:picLocks noChangeAspect="1"/>
          </p:cNvPicPr>
          <p:nvPr/>
        </p:nvPicPr>
        <p:blipFill>
          <a:blip r:embed="rId4"/>
          <a:stretch>
            <a:fillRect/>
          </a:stretch>
        </p:blipFill>
        <p:spPr>
          <a:xfrm>
            <a:off x="6376355" y="5696447"/>
            <a:ext cx="1352287" cy="769841"/>
          </a:xfrm>
          <a:prstGeom prst="rect">
            <a:avLst/>
          </a:prstGeom>
        </p:spPr>
      </p:pic>
      <p:pic>
        <p:nvPicPr>
          <p:cNvPr id="12" name="Grafik 11">
            <a:extLst>
              <a:ext uri="{FF2B5EF4-FFF2-40B4-BE49-F238E27FC236}">
                <a16:creationId xmlns:a16="http://schemas.microsoft.com/office/drawing/2014/main" id="{D76EE4E2-4927-1FE4-D89E-EF2240042EB1}"/>
              </a:ext>
            </a:extLst>
          </p:cNvPr>
          <p:cNvPicPr>
            <a:picLocks noChangeAspect="1"/>
          </p:cNvPicPr>
          <p:nvPr/>
        </p:nvPicPr>
        <p:blipFill>
          <a:blip r:embed="rId5"/>
          <a:stretch>
            <a:fillRect/>
          </a:stretch>
        </p:blipFill>
        <p:spPr>
          <a:xfrm>
            <a:off x="3238637" y="4810950"/>
            <a:ext cx="2343820" cy="717744"/>
          </a:xfrm>
          <a:prstGeom prst="rect">
            <a:avLst/>
          </a:prstGeom>
        </p:spPr>
      </p:pic>
      <p:pic>
        <p:nvPicPr>
          <p:cNvPr id="14" name="Grafik 13">
            <a:extLst>
              <a:ext uri="{FF2B5EF4-FFF2-40B4-BE49-F238E27FC236}">
                <a16:creationId xmlns:a16="http://schemas.microsoft.com/office/drawing/2014/main" id="{217EA50F-8994-55C3-C975-3422C4CA8A27}"/>
              </a:ext>
            </a:extLst>
          </p:cNvPr>
          <p:cNvPicPr>
            <a:picLocks noChangeAspect="1"/>
          </p:cNvPicPr>
          <p:nvPr/>
        </p:nvPicPr>
        <p:blipFill>
          <a:blip r:embed="rId6"/>
          <a:stretch>
            <a:fillRect/>
          </a:stretch>
        </p:blipFill>
        <p:spPr>
          <a:xfrm>
            <a:off x="4188984" y="3554831"/>
            <a:ext cx="1043235" cy="1005299"/>
          </a:xfrm>
          <a:prstGeom prst="rect">
            <a:avLst/>
          </a:prstGeom>
        </p:spPr>
      </p:pic>
      <p:pic>
        <p:nvPicPr>
          <p:cNvPr id="16" name="Grafik 15">
            <a:extLst>
              <a:ext uri="{FF2B5EF4-FFF2-40B4-BE49-F238E27FC236}">
                <a16:creationId xmlns:a16="http://schemas.microsoft.com/office/drawing/2014/main" id="{B816F88F-AC83-E54F-095D-12C16A07A273}"/>
              </a:ext>
            </a:extLst>
          </p:cNvPr>
          <p:cNvPicPr>
            <a:picLocks noChangeAspect="1"/>
          </p:cNvPicPr>
          <p:nvPr/>
        </p:nvPicPr>
        <p:blipFill>
          <a:blip r:embed="rId7"/>
          <a:stretch>
            <a:fillRect/>
          </a:stretch>
        </p:blipFill>
        <p:spPr>
          <a:xfrm>
            <a:off x="5582457" y="3307317"/>
            <a:ext cx="1944931" cy="815216"/>
          </a:xfrm>
          <a:prstGeom prst="rect">
            <a:avLst/>
          </a:prstGeom>
        </p:spPr>
      </p:pic>
      <p:pic>
        <p:nvPicPr>
          <p:cNvPr id="18" name="Grafik 17">
            <a:extLst>
              <a:ext uri="{FF2B5EF4-FFF2-40B4-BE49-F238E27FC236}">
                <a16:creationId xmlns:a16="http://schemas.microsoft.com/office/drawing/2014/main" id="{EE4E5032-963B-41DF-1614-5B8314E85391}"/>
              </a:ext>
            </a:extLst>
          </p:cNvPr>
          <p:cNvPicPr>
            <a:picLocks noChangeAspect="1"/>
          </p:cNvPicPr>
          <p:nvPr/>
        </p:nvPicPr>
        <p:blipFill>
          <a:blip r:embed="rId8"/>
          <a:stretch>
            <a:fillRect/>
          </a:stretch>
        </p:blipFill>
        <p:spPr>
          <a:xfrm>
            <a:off x="361187" y="5402674"/>
            <a:ext cx="2148604" cy="991663"/>
          </a:xfrm>
          <a:prstGeom prst="rect">
            <a:avLst/>
          </a:prstGeom>
        </p:spPr>
      </p:pic>
      <p:pic>
        <p:nvPicPr>
          <p:cNvPr id="20" name="Grafik 19">
            <a:extLst>
              <a:ext uri="{FF2B5EF4-FFF2-40B4-BE49-F238E27FC236}">
                <a16:creationId xmlns:a16="http://schemas.microsoft.com/office/drawing/2014/main" id="{20F4410D-B213-CD30-895E-9935101B32DC}"/>
              </a:ext>
            </a:extLst>
          </p:cNvPr>
          <p:cNvPicPr>
            <a:picLocks noChangeAspect="1"/>
          </p:cNvPicPr>
          <p:nvPr/>
        </p:nvPicPr>
        <p:blipFill>
          <a:blip r:embed="rId9"/>
          <a:stretch>
            <a:fillRect/>
          </a:stretch>
        </p:blipFill>
        <p:spPr>
          <a:xfrm>
            <a:off x="6080101" y="4467588"/>
            <a:ext cx="1058888" cy="713662"/>
          </a:xfrm>
          <a:prstGeom prst="rect">
            <a:avLst/>
          </a:prstGeom>
        </p:spPr>
      </p:pic>
      <p:pic>
        <p:nvPicPr>
          <p:cNvPr id="22" name="Grafik 21">
            <a:extLst>
              <a:ext uri="{FF2B5EF4-FFF2-40B4-BE49-F238E27FC236}">
                <a16:creationId xmlns:a16="http://schemas.microsoft.com/office/drawing/2014/main" id="{67123B98-B42F-BA1A-31E3-42EB793E4D7A}"/>
              </a:ext>
            </a:extLst>
          </p:cNvPr>
          <p:cNvPicPr>
            <a:picLocks noChangeAspect="1"/>
          </p:cNvPicPr>
          <p:nvPr/>
        </p:nvPicPr>
        <p:blipFill>
          <a:blip r:embed="rId10"/>
          <a:stretch>
            <a:fillRect/>
          </a:stretch>
        </p:blipFill>
        <p:spPr>
          <a:xfrm>
            <a:off x="2678954" y="5696447"/>
            <a:ext cx="1670346" cy="974068"/>
          </a:xfrm>
          <a:prstGeom prst="rect">
            <a:avLst/>
          </a:prstGeom>
        </p:spPr>
      </p:pic>
      <p:pic>
        <p:nvPicPr>
          <p:cNvPr id="24" name="Grafik 23">
            <a:extLst>
              <a:ext uri="{FF2B5EF4-FFF2-40B4-BE49-F238E27FC236}">
                <a16:creationId xmlns:a16="http://schemas.microsoft.com/office/drawing/2014/main" id="{4E27DD24-0BF0-5397-1472-51703646EA35}"/>
              </a:ext>
            </a:extLst>
          </p:cNvPr>
          <p:cNvPicPr>
            <a:picLocks noChangeAspect="1"/>
          </p:cNvPicPr>
          <p:nvPr/>
        </p:nvPicPr>
        <p:blipFill>
          <a:blip r:embed="rId11"/>
          <a:stretch>
            <a:fillRect/>
          </a:stretch>
        </p:blipFill>
        <p:spPr>
          <a:xfrm>
            <a:off x="7765098" y="3567300"/>
            <a:ext cx="1491756" cy="668286"/>
          </a:xfrm>
          <a:prstGeom prst="rect">
            <a:avLst/>
          </a:prstGeom>
        </p:spPr>
      </p:pic>
      <p:pic>
        <p:nvPicPr>
          <p:cNvPr id="26" name="Grafik 25">
            <a:extLst>
              <a:ext uri="{FF2B5EF4-FFF2-40B4-BE49-F238E27FC236}">
                <a16:creationId xmlns:a16="http://schemas.microsoft.com/office/drawing/2014/main" id="{3438AD00-C8C7-B99C-7D45-B6F329FD3BB2}"/>
              </a:ext>
            </a:extLst>
          </p:cNvPr>
          <p:cNvPicPr>
            <a:picLocks noChangeAspect="1"/>
          </p:cNvPicPr>
          <p:nvPr/>
        </p:nvPicPr>
        <p:blipFill>
          <a:blip r:embed="rId12"/>
          <a:stretch>
            <a:fillRect/>
          </a:stretch>
        </p:blipFill>
        <p:spPr>
          <a:xfrm>
            <a:off x="5006569" y="5788363"/>
            <a:ext cx="1027086" cy="1005299"/>
          </a:xfrm>
          <a:prstGeom prst="rect">
            <a:avLst/>
          </a:prstGeom>
        </p:spPr>
      </p:pic>
      <p:pic>
        <p:nvPicPr>
          <p:cNvPr id="28" name="Grafik 27">
            <a:extLst>
              <a:ext uri="{FF2B5EF4-FFF2-40B4-BE49-F238E27FC236}">
                <a16:creationId xmlns:a16="http://schemas.microsoft.com/office/drawing/2014/main" id="{CF3CF3D8-9DC8-E9DC-ED8F-4A004C56383D}"/>
              </a:ext>
            </a:extLst>
          </p:cNvPr>
          <p:cNvPicPr>
            <a:picLocks noChangeAspect="1"/>
          </p:cNvPicPr>
          <p:nvPr/>
        </p:nvPicPr>
        <p:blipFill>
          <a:blip r:embed="rId13"/>
          <a:stretch>
            <a:fillRect/>
          </a:stretch>
        </p:blipFill>
        <p:spPr>
          <a:xfrm>
            <a:off x="7906415" y="4637069"/>
            <a:ext cx="845583" cy="943907"/>
          </a:xfrm>
          <a:prstGeom prst="rect">
            <a:avLst/>
          </a:prstGeom>
        </p:spPr>
      </p:pic>
    </p:spTree>
    <p:extLst>
      <p:ext uri="{BB962C8B-B14F-4D97-AF65-F5344CB8AC3E}">
        <p14:creationId xmlns:p14="http://schemas.microsoft.com/office/powerpoint/2010/main" val="42802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ctrTitle"/>
          </p:nvPr>
        </p:nvSpPr>
        <p:spPr>
          <a:xfrm>
            <a:off x="1234651" y="149915"/>
            <a:ext cx="9759721" cy="942106"/>
          </a:xfrm>
        </p:spPr>
        <p:txBody>
          <a:bodyPr>
            <a:normAutofit fontScale="90000"/>
          </a:bodyPr>
          <a:lstStyle/>
          <a:p>
            <a:pPr algn="l">
              <a:lnSpc>
                <a:spcPct val="150000"/>
              </a:lnSpc>
            </a:pPr>
            <a:r>
              <a:rPr lang="de-DE" sz="2700" dirty="0" err="1">
                <a:solidFill>
                  <a:schemeClr val="tx1"/>
                </a:solidFill>
                <a:latin typeface="Arial" panose="020B0604020202020204" pitchFamily="34" charset="0"/>
                <a:ea typeface="Verdana" panose="020B0604030504040204" pitchFamily="34" charset="0"/>
                <a:cs typeface="Arial" panose="020B0604020202020204" pitchFamily="34" charset="0"/>
              </a:rPr>
              <a:t>Zurich</a:t>
            </a:r>
            <a:r>
              <a:rPr lang="de-DE" sz="2700" dirty="0">
                <a:solidFill>
                  <a:schemeClr val="tx1"/>
                </a:solidFill>
                <a:latin typeface="Arial" panose="020B0604020202020204" pitchFamily="34" charset="0"/>
                <a:ea typeface="Verdana" panose="020B0604030504040204" pitchFamily="34" charset="0"/>
                <a:cs typeface="Arial" panose="020B0604020202020204" pitchFamily="34" charset="0"/>
              </a:rPr>
              <a:t> Versicherung – ein starker Partner  </a:t>
            </a:r>
            <a:br>
              <a:rPr lang="de-DE" sz="3200" dirty="0">
                <a:latin typeface="Arial" panose="020B0604020202020204" pitchFamily="34" charset="0"/>
                <a:ea typeface="Verdana" panose="020B0604030504040204" pitchFamily="34" charset="0"/>
                <a:cs typeface="Arial" panose="020B0604020202020204" pitchFamily="34" charset="0"/>
              </a:rPr>
            </a:br>
            <a:r>
              <a:rPr lang="uk-UA" sz="2700" dirty="0">
                <a:latin typeface="Arial" panose="020B0604020202020204" pitchFamily="34" charset="0"/>
                <a:cs typeface="Arial" panose="020B0604020202020204" pitchFamily="34" charset="0"/>
              </a:rPr>
              <a:t>Zurich Insurance – сильний партнер</a:t>
            </a:r>
            <a:endParaRPr lang="de-DE" sz="2700" dirty="0">
              <a:latin typeface="Arial" panose="020B0604020202020204" pitchFamily="34" charset="0"/>
              <a:ea typeface="Verdana" panose="020B0604030504040204" pitchFamily="34" charset="0"/>
              <a:cs typeface="Arial" panose="020B0604020202020204" pitchFamily="34" charset="0"/>
            </a:endParaRPr>
          </a:p>
        </p:txBody>
      </p:sp>
      <p:sp>
        <p:nvSpPr>
          <p:cNvPr id="3" name="Textfeld 2">
            <a:extLst>
              <a:ext uri="{FF2B5EF4-FFF2-40B4-BE49-F238E27FC236}">
                <a16:creationId xmlns:a16="http://schemas.microsoft.com/office/drawing/2014/main" id="{E68B805C-37AF-4536-AC83-1A0FE5A10FD3}"/>
              </a:ext>
            </a:extLst>
          </p:cNvPr>
          <p:cNvSpPr txBox="1"/>
          <p:nvPr/>
        </p:nvSpPr>
        <p:spPr>
          <a:xfrm>
            <a:off x="599334" y="1383873"/>
            <a:ext cx="10395038" cy="6063198"/>
          </a:xfrm>
          <a:prstGeom prst="rect">
            <a:avLst/>
          </a:prstGeom>
          <a:noFill/>
        </p:spPr>
        <p:txBody>
          <a:bodyPr wrap="square" rtlCol="0">
            <a:spAutoFit/>
          </a:bodyPr>
          <a:lstStyle/>
          <a:p>
            <a:pPr rtl="0"/>
            <a:r>
              <a:rPr lang="de-DE" sz="1600" dirty="0">
                <a:latin typeface="Arial" panose="020B0604020202020204" pitchFamily="34" charset="0"/>
                <a:cs typeface="Arial" panose="020B0604020202020204" pitchFamily="34" charset="0"/>
              </a:rPr>
              <a:t>Die </a:t>
            </a:r>
            <a:r>
              <a:rPr lang="de-DE" sz="1600" b="1" dirty="0" err="1">
                <a:latin typeface="Arial" panose="020B0604020202020204" pitchFamily="34" charset="0"/>
                <a:cs typeface="Arial" panose="020B0604020202020204" pitchFamily="34" charset="0"/>
              </a:rPr>
              <a:t>Zurich</a:t>
            </a:r>
            <a:r>
              <a:rPr lang="de-DE" sz="1600" b="1" dirty="0">
                <a:latin typeface="Arial" panose="020B0604020202020204" pitchFamily="34" charset="0"/>
                <a:cs typeface="Arial" panose="020B0604020202020204" pitchFamily="34" charset="0"/>
              </a:rPr>
              <a:t> Insurance Group</a:t>
            </a:r>
            <a:r>
              <a:rPr lang="de-DE" sz="1600" dirty="0">
                <a:latin typeface="Arial" panose="020B0604020202020204" pitchFamily="34" charset="0"/>
                <a:cs typeface="Arial" panose="020B0604020202020204" pitchFamily="34" charset="0"/>
              </a:rPr>
              <a:t> mit Sitz in </a:t>
            </a:r>
            <a:r>
              <a:rPr lang="de-DE" sz="1600" dirty="0" err="1">
                <a:latin typeface="Arial" panose="020B0604020202020204" pitchFamily="34" charset="0"/>
                <a:cs typeface="Arial" panose="020B0604020202020204" pitchFamily="34" charset="0"/>
              </a:rPr>
              <a:t>Zurich</a:t>
            </a:r>
            <a:r>
              <a:rPr lang="de-DE" sz="1600" dirty="0">
                <a:latin typeface="Arial" panose="020B0604020202020204" pitchFamily="34" charset="0"/>
                <a:cs typeface="Arial" panose="020B0604020202020204" pitchFamily="34" charset="0"/>
              </a:rPr>
              <a:t> ist eine international tätige 					                 Schweizer Finanzdienstleistungsgesellschaft </a:t>
            </a:r>
            <a:r>
              <a:rPr lang="uk-UA" sz="1600" dirty="0">
                <a:latin typeface="Arial" panose="020B0604020202020204" pitchFamily="34" charset="0"/>
                <a:cs typeface="Arial" panose="020B0604020202020204" pitchFamily="34" charset="0"/>
              </a:rPr>
              <a:t>/</a:t>
            </a:r>
            <a:endParaRPr lang="de-DE" sz="1600" dirty="0"/>
          </a:p>
          <a:p>
            <a:pPr rtl="0"/>
            <a:r>
              <a:rPr lang="de-DE" sz="1600" b="1" i="1" dirty="0" err="1">
                <a:solidFill>
                  <a:schemeClr val="accent1"/>
                </a:solidFill>
                <a:latin typeface="Arial" panose="020B0604020202020204" pitchFamily="34" charset="0"/>
                <a:cs typeface="Arial" panose="020B0604020202020204" pitchFamily="34" charset="0"/>
              </a:rPr>
              <a:t>Zurich</a:t>
            </a:r>
            <a:r>
              <a:rPr lang="de-DE" sz="1600" b="1" i="1" dirty="0">
                <a:solidFill>
                  <a:schemeClr val="accent1"/>
                </a:solidFill>
                <a:latin typeface="Arial" panose="020B0604020202020204" pitchFamily="34" charset="0"/>
                <a:cs typeface="Arial" panose="020B0604020202020204" pitchFamily="34" charset="0"/>
              </a:rPr>
              <a:t> Insurance Group</a:t>
            </a:r>
            <a:r>
              <a:rPr lang="de-DE" sz="1600" i="1" dirty="0">
                <a:solidFill>
                  <a:schemeClr val="accent1"/>
                </a:solidFill>
                <a:latin typeface="Arial" panose="020B0604020202020204" pitchFamily="34" charset="0"/>
                <a:cs typeface="Arial" panose="020B0604020202020204" pitchFamily="34" charset="0"/>
              </a:rPr>
              <a:t>, </a:t>
            </a:r>
            <a:r>
              <a:rPr lang="az-Cyrl-AZ" sz="1600" i="1" dirty="0">
                <a:solidFill>
                  <a:schemeClr val="accent1"/>
                </a:solidFill>
                <a:latin typeface="Arial" panose="020B0604020202020204" pitchFamily="34" charset="0"/>
                <a:cs typeface="Arial" panose="020B0604020202020204" pitchFamily="34" charset="0"/>
              </a:rPr>
              <a:t>розташована в Цюріху, є міжнародною швейцарською </a:t>
            </a:r>
            <a:r>
              <a:rPr lang="de-DE" sz="1600" i="1" dirty="0">
                <a:solidFill>
                  <a:schemeClr val="accent1"/>
                </a:solidFill>
                <a:latin typeface="Arial" panose="020B0604020202020204" pitchFamily="34" charset="0"/>
                <a:cs typeface="Arial" panose="020B0604020202020204" pitchFamily="34" charset="0"/>
              </a:rPr>
              <a:t>                                                       </a:t>
            </a:r>
            <a:r>
              <a:rPr lang="az-Cyrl-AZ" sz="1600" i="1" dirty="0">
                <a:solidFill>
                  <a:schemeClr val="accent1"/>
                </a:solidFill>
                <a:latin typeface="Arial" panose="020B0604020202020204" pitchFamily="34" charset="0"/>
                <a:cs typeface="Arial" panose="020B0604020202020204" pitchFamily="34" charset="0"/>
              </a:rPr>
              <a:t>компанією з фінансових послуг</a:t>
            </a: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Mit Bruttoprämieneinnahmen und </a:t>
            </a:r>
            <a:r>
              <a:rPr lang="de-DE" sz="1600" dirty="0" err="1">
                <a:latin typeface="Arial" panose="020B0604020202020204" pitchFamily="34" charset="0"/>
                <a:cs typeface="Arial" panose="020B0604020202020204" pitchFamily="34" charset="0"/>
              </a:rPr>
              <a:t>Policengebühren</a:t>
            </a:r>
            <a:r>
              <a:rPr lang="de-DE" sz="1600" dirty="0">
                <a:latin typeface="Arial" panose="020B0604020202020204" pitchFamily="34" charset="0"/>
                <a:cs typeface="Arial" panose="020B0604020202020204" pitchFamily="34" charset="0"/>
              </a:rPr>
              <a:t> von 50,9 Mrd. US$  ist </a:t>
            </a:r>
            <a:r>
              <a:rPr lang="de-DE" sz="1600" i="1" dirty="0" err="1">
                <a:latin typeface="Arial" panose="020B0604020202020204" pitchFamily="34" charset="0"/>
                <a:cs typeface="Arial" panose="020B0604020202020204" pitchFamily="34" charset="0"/>
              </a:rPr>
              <a:t>Zurich</a:t>
            </a:r>
            <a:r>
              <a:rPr lang="de-DE" sz="1600" dirty="0">
                <a:latin typeface="Arial" panose="020B0604020202020204" pitchFamily="34" charset="0"/>
                <a:cs typeface="Arial" panose="020B0604020202020204" pitchFamily="34" charset="0"/>
              </a:rPr>
              <a:t> der größte Ver-</a:t>
            </a:r>
            <a:r>
              <a:rPr lang="de-DE" sz="1600" dirty="0" err="1">
                <a:latin typeface="Arial" panose="020B0604020202020204" pitchFamily="34" charset="0"/>
                <a:cs typeface="Arial" panose="020B0604020202020204" pitchFamily="34" charset="0"/>
              </a:rPr>
              <a:t>sicherungskonzern</a:t>
            </a:r>
            <a:r>
              <a:rPr lang="de-DE" sz="1600" dirty="0">
                <a:latin typeface="Arial" panose="020B0604020202020204" pitchFamily="34" charset="0"/>
                <a:cs typeface="Arial" panose="020B0604020202020204" pitchFamily="34" charset="0"/>
              </a:rPr>
              <a:t> der Schweiz und liegt derzeit unter den Erstversicherern weltweit auf Rang 6</a:t>
            </a:r>
            <a:r>
              <a:rPr lang="uk-UA"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З валовим доходом від страхових премій і сплат за укладення полісів у розмірі 50,9 </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мільярдів доларів США</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Цюрих є найбільшою страховою групою в Швейцарії та наразі </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посідає 6 місце серед первинних страховиків у всьому світі</a:t>
            </a:r>
            <a:endParaRPr lang="de-DE" sz="1600" i="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Die Unternehmensgruppe ist in 210 Ländern und Gebieten aktiv und beschäftigt 				                weltweit ca. 59 500 Mitarbeiter </a:t>
            </a:r>
            <a:r>
              <a:rPr lang="uk-UA" sz="1600" dirty="0">
                <a:latin typeface="Arial" panose="020B0604020202020204" pitchFamily="34" charset="0"/>
                <a:cs typeface="Arial" panose="020B0604020202020204" pitchFamily="34" charset="0"/>
              </a:rPr>
              <a:t>/</a:t>
            </a:r>
            <a:r>
              <a:rPr lang="de-DE" sz="1600" dirty="0">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Група компаній працює в 210 країнах і територіях і налічує близько 59 500</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 співробітників в усьому світу</a:t>
            </a:r>
            <a:endParaRPr lang="de-DE" sz="1600" i="1" dirty="0">
              <a:solidFill>
                <a:schemeClr val="accent1"/>
              </a:solidFill>
              <a:latin typeface="Arial" panose="020B0604020202020204" pitchFamily="34" charset="0"/>
              <a:cs typeface="Arial" panose="020B0604020202020204" pitchFamily="34" charset="0"/>
            </a:endParaRPr>
          </a:p>
          <a:p>
            <a:pPr marL="285750" indent="-15875">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dirty="0">
                <a:latin typeface="Arial" panose="020B0604020202020204" pitchFamily="34" charset="0"/>
                <a:cs typeface="Arial" panose="020B0604020202020204" pitchFamily="34" charset="0"/>
              </a:rPr>
              <a:t>In den Forbes Global 2000 der größten börsennotierten Unternehmen belegt die                                                                    Zürich Insurance Group Platz 106. Der Börsenwert des Unternehmens beträgt                                              heute ca. 88 Mrd. US $</a:t>
            </a:r>
            <a:r>
              <a:rPr lang="uk-UA" sz="1600"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У рейтингу Forbes Global 2000 компанія Zurich Insurance Group, акції </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якої торгуються на біржі, посідає 106-е місце. Ринкова вартість компанії </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становить приблизно 88 мільярдів доларів США</a:t>
            </a:r>
            <a:endParaRPr lang="de-DE" sz="1600" i="1"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2000" dirty="0">
              <a:latin typeface="Arial" panose="020B0604020202020204" pitchFamily="34" charset="0"/>
              <a:ea typeface="Verdana" panose="020B0604030504040204" pitchFamily="34" charset="0"/>
              <a:cs typeface="Arial" panose="020B0604020202020204" pitchFamily="34" charset="0"/>
            </a:endParaRPr>
          </a:p>
        </p:txBody>
      </p:sp>
      <p:pic>
        <p:nvPicPr>
          <p:cNvPr id="4" name="Grafik 3" descr="Ein Bild, das Schrift, Grafiken, Logo, Screenshot enthält.&#10;&#10;Automatisch generierte Beschreibung">
            <a:extLst>
              <a:ext uri="{FF2B5EF4-FFF2-40B4-BE49-F238E27FC236}">
                <a16:creationId xmlns:a16="http://schemas.microsoft.com/office/drawing/2014/main" id="{006CDE62-9311-F44A-9090-39F1E35B6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919" y="538732"/>
            <a:ext cx="2829090" cy="732925"/>
          </a:xfrm>
          <a:prstGeom prst="rect">
            <a:avLst/>
          </a:prstGeom>
        </p:spPr>
      </p:pic>
    </p:spTree>
    <p:extLst>
      <p:ext uri="{BB962C8B-B14F-4D97-AF65-F5344CB8AC3E}">
        <p14:creationId xmlns:p14="http://schemas.microsoft.com/office/powerpoint/2010/main" val="10539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533BF-72D2-959A-4C72-AADAAC4C25A3}"/>
              </a:ext>
            </a:extLst>
          </p:cNvPr>
          <p:cNvSpPr>
            <a:spLocks noGrp="1"/>
          </p:cNvSpPr>
          <p:nvPr>
            <p:ph type="title"/>
          </p:nvPr>
        </p:nvSpPr>
        <p:spPr>
          <a:xfrm>
            <a:off x="639408" y="255639"/>
            <a:ext cx="9045611" cy="1505740"/>
          </a:xfrm>
        </p:spPr>
        <p:txBody>
          <a:bodyPr>
            <a:normAutofit fontScale="90000"/>
          </a:bodyPr>
          <a:lstStyle/>
          <a:p>
            <a:r>
              <a:rPr lang="de-DE" sz="2400" dirty="0">
                <a:solidFill>
                  <a:schemeClr val="tx1"/>
                </a:solidFill>
                <a:latin typeface="Arial" panose="020B0604020202020204" pitchFamily="34" charset="0"/>
                <a:cs typeface="Arial" panose="020B0604020202020204" pitchFamily="34" charset="0"/>
              </a:rPr>
              <a:t>Umfassender Schutz für Ihren Hausrat- zusätzlich inkludiert erweiterte Privathaftpflicht:                                                                      </a:t>
            </a:r>
            <a:r>
              <a:rPr lang="uk-UA" sz="2400" i="1" dirty="0">
                <a:latin typeface="Arial" panose="020B0604020202020204" pitchFamily="34" charset="0"/>
                <a:cs typeface="Arial" panose="020B0604020202020204" pitchFamily="34" charset="0"/>
              </a:rPr>
              <a:t>Комплексний захист вашого домашнього майна і додатково включає розширене страхування персональної відповідальності:</a:t>
            </a:r>
            <a:endParaRPr lang="de-DE" sz="2400" i="1" dirty="0">
              <a:latin typeface="Arial" panose="020B0604020202020204" pitchFamily="34" charset="0"/>
              <a:cs typeface="Arial" panose="020B0604020202020204" pitchFamily="34" charset="0"/>
            </a:endParaRPr>
          </a:p>
        </p:txBody>
      </p:sp>
      <p:pic>
        <p:nvPicPr>
          <p:cNvPr id="5" name="Inhaltsplatzhalter 4">
            <a:extLst>
              <a:ext uri="{FF2B5EF4-FFF2-40B4-BE49-F238E27FC236}">
                <a16:creationId xmlns:a16="http://schemas.microsoft.com/office/drawing/2014/main" id="{9BCA37C8-0914-F8AC-4540-C53A1537EECA}"/>
              </a:ext>
            </a:extLst>
          </p:cNvPr>
          <p:cNvPicPr>
            <a:picLocks noGrp="1" noChangeAspect="1"/>
          </p:cNvPicPr>
          <p:nvPr>
            <p:ph idx="1"/>
          </p:nvPr>
        </p:nvPicPr>
        <p:blipFill>
          <a:blip r:embed="rId2"/>
          <a:stretch>
            <a:fillRect/>
          </a:stretch>
        </p:blipFill>
        <p:spPr>
          <a:xfrm>
            <a:off x="691038" y="1761379"/>
            <a:ext cx="8338662" cy="4196969"/>
          </a:xfrm>
        </p:spPr>
      </p:pic>
    </p:spTree>
    <p:extLst>
      <p:ext uri="{BB962C8B-B14F-4D97-AF65-F5344CB8AC3E}">
        <p14:creationId xmlns:p14="http://schemas.microsoft.com/office/powerpoint/2010/main" val="180866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title"/>
          </p:nvPr>
        </p:nvSpPr>
        <p:spPr>
          <a:xfrm>
            <a:off x="639410" y="0"/>
            <a:ext cx="8596668" cy="1276789"/>
          </a:xfrm>
        </p:spPr>
        <p:txBody>
          <a:bodyPr>
            <a:normAutofit fontScale="90000"/>
          </a:bodyPr>
          <a:lstStyle/>
          <a:p>
            <a:pPr algn="l">
              <a:lnSpc>
                <a:spcPct val="150000"/>
              </a:lnSpc>
            </a:pPr>
            <a:r>
              <a:rPr lang="de-DE" sz="3800" dirty="0">
                <a:solidFill>
                  <a:schemeClr val="tx1"/>
                </a:solidFill>
                <a:latin typeface="Arial" panose="020B0604020202020204" pitchFamily="34" charset="0"/>
                <a:ea typeface="Verdana" panose="020B0604030504040204" pitchFamily="34" charset="0"/>
                <a:cs typeface="Arial" panose="020B0604020202020204" pitchFamily="34" charset="0"/>
              </a:rPr>
              <a:t>Ihre Vorteile </a:t>
            </a:r>
            <a:br>
              <a:rPr lang="de-DE" sz="3800" dirty="0">
                <a:latin typeface="Arial" panose="020B0604020202020204" pitchFamily="34" charset="0"/>
                <a:ea typeface="Verdana" panose="020B0604030504040204" pitchFamily="34" charset="0"/>
                <a:cs typeface="Arial" panose="020B0604020202020204" pitchFamily="34" charset="0"/>
              </a:rPr>
            </a:br>
            <a:r>
              <a:rPr lang="uk-UA" sz="2000" i="1" dirty="0">
                <a:latin typeface="Arial" panose="020B0604020202020204" pitchFamily="34" charset="0"/>
                <a:cs typeface="Arial" panose="020B0604020202020204" pitchFamily="34" charset="0"/>
              </a:rPr>
              <a:t>Ваші переваги</a:t>
            </a:r>
            <a:endParaRPr lang="de-DE" sz="3800" i="1" dirty="0">
              <a:latin typeface="Arial" panose="020B0604020202020204" pitchFamily="34" charset="0"/>
              <a:ea typeface="Verdana" panose="020B0604030504040204" pitchFamily="34" charset="0"/>
              <a:cs typeface="Arial" panose="020B0604020202020204" pitchFamily="34" charset="0"/>
            </a:endParaRPr>
          </a:p>
        </p:txBody>
      </p:sp>
      <p:sp>
        <p:nvSpPr>
          <p:cNvPr id="7" name="Inhaltsplatzhalter 6">
            <a:extLst>
              <a:ext uri="{FF2B5EF4-FFF2-40B4-BE49-F238E27FC236}">
                <a16:creationId xmlns:a16="http://schemas.microsoft.com/office/drawing/2014/main" id="{22BBEE46-2566-F1B6-5A37-054EDA328612}"/>
              </a:ext>
            </a:extLst>
          </p:cNvPr>
          <p:cNvSpPr>
            <a:spLocks noGrp="1"/>
          </p:cNvSpPr>
          <p:nvPr>
            <p:ph idx="1"/>
          </p:nvPr>
        </p:nvSpPr>
        <p:spPr>
          <a:xfrm>
            <a:off x="677334" y="1487948"/>
            <a:ext cx="8596668" cy="5287882"/>
          </a:xfrm>
        </p:spPr>
        <p:txBody>
          <a:bodyPr>
            <a:normAutofit fontScale="62500" lnSpcReduction="20000"/>
          </a:bodyPr>
          <a:lstStyle/>
          <a:p>
            <a:r>
              <a:rPr lang="de-DE" sz="2600" dirty="0">
                <a:latin typeface="Arial" panose="020B0604020202020204" pitchFamily="34" charset="0"/>
                <a:ea typeface="Verdana" panose="020B0604030504040204" pitchFamily="34" charset="0"/>
                <a:cs typeface="Arial" panose="020B0604020202020204" pitchFamily="34" charset="0"/>
              </a:rPr>
              <a:t>Durch die Kooperation mit dem Internationalen Büro für Rechtshilfe verfügen wir über ein umfangreiches Netzwerk zur ukrainischen Diaspora </a:t>
            </a:r>
            <a:r>
              <a:rPr lang="uk-UA" sz="2600" dirty="0">
                <a:latin typeface="Arial" panose="020B0604020202020204" pitchFamily="34" charset="0"/>
                <a:ea typeface="Verdana" panose="020B0604030504040204" pitchFamily="34" charset="0"/>
                <a:cs typeface="Arial" panose="020B0604020202020204" pitchFamily="34" charset="0"/>
              </a:rPr>
              <a:t>/</a:t>
            </a:r>
            <a:r>
              <a:rPr lang="de-DE" sz="2600" dirty="0">
                <a:latin typeface="Arial" panose="020B0604020202020204" pitchFamily="34" charset="0"/>
                <a:ea typeface="Verdana" panose="020B0604030504040204" pitchFamily="34" charset="0"/>
                <a:cs typeface="Arial" panose="020B0604020202020204" pitchFamily="34" charset="0"/>
              </a:rPr>
              <a:t>                                                                                                                                                                                 </a:t>
            </a:r>
            <a:r>
              <a:rPr lang="uk-UA" sz="2600" i="1" dirty="0">
                <a:solidFill>
                  <a:schemeClr val="accent1"/>
                </a:solidFill>
                <a:latin typeface="Arial" panose="020B0604020202020204" pitchFamily="34" charset="0"/>
                <a:cs typeface="Arial" panose="020B0604020202020204" pitchFamily="34" charset="0"/>
              </a:rPr>
              <a:t>Завдяки співпраці з Міжнародним бюро правової допомоги ми маємо розгалужену мережу з українською діаспорою</a:t>
            </a:r>
            <a:endParaRPr lang="de-DE" sz="2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sz="2600" dirty="0">
              <a:latin typeface="Arial" panose="020B0604020202020204" pitchFamily="34" charset="0"/>
              <a:ea typeface="Verdana" panose="020B0604030504040204" pitchFamily="34" charset="0"/>
              <a:cs typeface="Arial" panose="020B0604020202020204" pitchFamily="34" charset="0"/>
            </a:endParaRPr>
          </a:p>
          <a:p>
            <a:r>
              <a:rPr lang="de-DE" sz="2600" dirty="0">
                <a:latin typeface="Arial" panose="020B0604020202020204" pitchFamily="34" charset="0"/>
                <a:ea typeface="Verdana" panose="020B0604030504040204" pitchFamily="34" charset="0"/>
                <a:cs typeface="Arial" panose="020B0604020202020204" pitchFamily="34" charset="0"/>
              </a:rPr>
              <a:t>Ukrainisch-Russisch sprechende Mitarbeiter  </a:t>
            </a:r>
            <a:r>
              <a:rPr lang="uk-UA" sz="2600" dirty="0">
                <a:latin typeface="Arial" panose="020B0604020202020204" pitchFamily="34" charset="0"/>
                <a:ea typeface="Verdana" panose="020B0604030504040204" pitchFamily="34" charset="0"/>
                <a:cs typeface="Arial" panose="020B0604020202020204" pitchFamily="34" charset="0"/>
              </a:rPr>
              <a:t>/</a:t>
            </a:r>
            <a:r>
              <a:rPr lang="de-DE" sz="2600" dirty="0">
                <a:latin typeface="Arial" panose="020B0604020202020204" pitchFamily="34" charset="0"/>
                <a:ea typeface="Verdana" panose="020B0604030504040204" pitchFamily="34" charset="0"/>
                <a:cs typeface="Arial" panose="020B0604020202020204" pitchFamily="34" charset="0"/>
              </a:rPr>
              <a:t>                                                                                                                                      </a:t>
            </a:r>
            <a:r>
              <a:rPr lang="uk-UA" sz="2600" i="1" dirty="0">
                <a:solidFill>
                  <a:schemeClr val="accent1"/>
                </a:solidFill>
                <a:latin typeface="Arial" panose="020B0604020202020204" pitchFamily="34" charset="0"/>
                <a:cs typeface="Arial" panose="020B0604020202020204" pitchFamily="34" charset="0"/>
              </a:rPr>
              <a:t>Українсько-російськомовні співробітники</a:t>
            </a:r>
            <a:endParaRPr lang="de-DE" sz="2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sz="2600" dirty="0">
              <a:latin typeface="Arial" panose="020B0604020202020204" pitchFamily="34" charset="0"/>
              <a:ea typeface="Verdana" panose="020B0604030504040204" pitchFamily="34" charset="0"/>
              <a:cs typeface="Arial" panose="020B0604020202020204" pitchFamily="34" charset="0"/>
            </a:endParaRPr>
          </a:p>
          <a:p>
            <a:r>
              <a:rPr lang="de-DE" sz="2600" dirty="0">
                <a:latin typeface="Arial" panose="020B0604020202020204" pitchFamily="34" charset="0"/>
                <a:ea typeface="Verdana" panose="020B0604030504040204" pitchFamily="34" charset="0"/>
                <a:cs typeface="Arial" panose="020B0604020202020204" pitchFamily="34" charset="0"/>
              </a:rPr>
              <a:t>Speziell ausgehandelter Vorteils-Rabatt nur für Ukrainer </a:t>
            </a:r>
            <a:r>
              <a:rPr lang="uk-UA" sz="2600" dirty="0">
                <a:latin typeface="Arial" panose="020B0604020202020204" pitchFamily="34" charset="0"/>
                <a:ea typeface="Verdana" panose="020B0604030504040204" pitchFamily="34" charset="0"/>
                <a:cs typeface="Arial" panose="020B0604020202020204" pitchFamily="34" charset="0"/>
              </a:rPr>
              <a:t>/</a:t>
            </a:r>
            <a:r>
              <a:rPr lang="de-DE" sz="2600" dirty="0">
                <a:latin typeface="Arial" panose="020B0604020202020204" pitchFamily="34" charset="0"/>
                <a:ea typeface="Verdana" panose="020B0604030504040204" pitchFamily="34" charset="0"/>
                <a:cs typeface="Arial" panose="020B0604020202020204" pitchFamily="34" charset="0"/>
              </a:rPr>
              <a:t>                                                                                                                        </a:t>
            </a:r>
            <a:r>
              <a:rPr lang="uk-UA" sz="2600" i="1" dirty="0">
                <a:solidFill>
                  <a:schemeClr val="accent1"/>
                </a:solidFill>
                <a:latin typeface="Arial" panose="020B0604020202020204" pitchFamily="34" charset="0"/>
                <a:cs typeface="Arial" panose="020B0604020202020204" pitchFamily="34" charset="0"/>
              </a:rPr>
              <a:t>Спеціально обговорена спеціальна знижка тільки для українців</a:t>
            </a:r>
            <a:endParaRPr lang="de-DE" sz="2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v"/>
            </a:pPr>
            <a:endParaRPr lang="de-DE" sz="2600" dirty="0">
              <a:latin typeface="Arial" panose="020B0604020202020204" pitchFamily="34" charset="0"/>
              <a:ea typeface="Verdana" panose="020B0604030504040204" pitchFamily="34" charset="0"/>
              <a:cs typeface="Arial" panose="020B0604020202020204" pitchFamily="34" charset="0"/>
            </a:endParaRPr>
          </a:p>
          <a:p>
            <a:r>
              <a:rPr lang="de-DE" sz="2600" dirty="0">
                <a:latin typeface="Arial" panose="020B0604020202020204" pitchFamily="34" charset="0"/>
                <a:ea typeface="Verdana" panose="020B0604030504040204" pitchFamily="34" charset="0"/>
                <a:cs typeface="Arial" panose="020B0604020202020204" pitchFamily="34" charset="0"/>
              </a:rPr>
              <a:t>Umfangreicher Beratungsservice  </a:t>
            </a:r>
            <a:r>
              <a:rPr lang="uk-UA" sz="2600" dirty="0">
                <a:latin typeface="Arial" panose="020B0604020202020204" pitchFamily="34" charset="0"/>
                <a:ea typeface="Verdana" panose="020B0604030504040204" pitchFamily="34" charset="0"/>
                <a:cs typeface="Arial" panose="020B0604020202020204" pitchFamily="34" charset="0"/>
              </a:rPr>
              <a:t>/</a:t>
            </a:r>
            <a:r>
              <a:rPr lang="de-DE" sz="2600" dirty="0">
                <a:latin typeface="Arial" panose="020B0604020202020204" pitchFamily="34" charset="0"/>
                <a:ea typeface="Verdana" panose="020B0604030504040204" pitchFamily="34" charset="0"/>
                <a:cs typeface="Arial" panose="020B0604020202020204" pitchFamily="34" charset="0"/>
              </a:rPr>
              <a:t>                                                                                                                                                                   </a:t>
            </a:r>
            <a:r>
              <a:rPr lang="uk-UA" sz="2600" i="1" dirty="0">
                <a:solidFill>
                  <a:schemeClr val="accent1"/>
                </a:solidFill>
                <a:latin typeface="Arial" panose="020B0604020202020204" pitchFamily="34" charset="0"/>
                <a:cs typeface="Arial" panose="020B0604020202020204" pitchFamily="34" charset="0"/>
              </a:rPr>
              <a:t>Комплексне консультаційне обслуговування</a:t>
            </a:r>
            <a:endParaRPr lang="de-DE" sz="2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v"/>
            </a:pPr>
            <a:endParaRPr lang="de-DE" sz="2600" dirty="0">
              <a:latin typeface="Arial" panose="020B0604020202020204" pitchFamily="34" charset="0"/>
              <a:ea typeface="Verdana" panose="020B0604030504040204" pitchFamily="34" charset="0"/>
              <a:cs typeface="Arial" panose="020B0604020202020204" pitchFamily="34" charset="0"/>
            </a:endParaRPr>
          </a:p>
          <a:p>
            <a:r>
              <a:rPr lang="de-DE" sz="2600" dirty="0">
                <a:latin typeface="Arial" panose="020B0604020202020204" pitchFamily="34" charset="0"/>
                <a:ea typeface="Verdana" panose="020B0604030504040204" pitchFamily="34" charset="0"/>
                <a:cs typeface="Arial" panose="020B0604020202020204" pitchFamily="34" charset="0"/>
              </a:rPr>
              <a:t>Unterstützung bei der Schadensabwicklung </a:t>
            </a:r>
            <a:r>
              <a:rPr lang="uk-UA" sz="2600" dirty="0">
                <a:latin typeface="Arial" panose="020B0604020202020204" pitchFamily="34" charset="0"/>
                <a:ea typeface="Verdana" panose="020B0604030504040204" pitchFamily="34" charset="0"/>
                <a:cs typeface="Arial" panose="020B0604020202020204" pitchFamily="34" charset="0"/>
              </a:rPr>
              <a:t>/</a:t>
            </a:r>
            <a:r>
              <a:rPr lang="de-DE" sz="2600" dirty="0">
                <a:latin typeface="Arial" panose="020B0604020202020204" pitchFamily="34" charset="0"/>
                <a:ea typeface="Verdana" panose="020B0604030504040204" pitchFamily="34" charset="0"/>
                <a:cs typeface="Arial" panose="020B0604020202020204" pitchFamily="34" charset="0"/>
              </a:rPr>
              <a:t>                                                                                                                                                            </a:t>
            </a:r>
            <a:r>
              <a:rPr lang="uk-UA" sz="2600" i="1" dirty="0">
                <a:solidFill>
                  <a:schemeClr val="accent1"/>
                </a:solidFill>
                <a:latin typeface="Arial" panose="020B0604020202020204" pitchFamily="34" charset="0"/>
                <a:cs typeface="Arial" panose="020B0604020202020204" pitchFamily="34" charset="0"/>
              </a:rPr>
              <a:t>Допомога в урегулюванні претензій</a:t>
            </a:r>
            <a:r>
              <a:rPr lang="de-DE" sz="2600" i="1" dirty="0">
                <a:solidFill>
                  <a:schemeClr val="accent1"/>
                </a:solidFill>
                <a:latin typeface="Arial" panose="020B0604020202020204" pitchFamily="34" charset="0"/>
                <a:cs typeface="Arial" panose="020B0604020202020204" pitchFamily="34" charset="0"/>
              </a:rPr>
              <a:t>                                          </a:t>
            </a:r>
            <a:endParaRPr lang="de-DE" sz="2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marL="285750" indent="-285750">
              <a:buFont typeface="Wingdings" panose="05000000000000000000" pitchFamily="2" charset="2"/>
              <a:buChar char="v"/>
            </a:pPr>
            <a:endParaRPr lang="de-DE" sz="2600" dirty="0">
              <a:latin typeface="Arial" panose="020B0604020202020204" pitchFamily="34" charset="0"/>
              <a:ea typeface="Verdana" panose="020B0604030504040204" pitchFamily="34" charset="0"/>
              <a:cs typeface="Arial" panose="020B0604020202020204" pitchFamily="34" charset="0"/>
            </a:endParaRPr>
          </a:p>
          <a:p>
            <a:r>
              <a:rPr lang="de-DE" sz="2600" dirty="0">
                <a:latin typeface="Arial" panose="020B0604020202020204" pitchFamily="34" charset="0"/>
                <a:ea typeface="Verdana" panose="020B0604030504040204" pitchFamily="34" charset="0"/>
                <a:cs typeface="Arial" panose="020B0604020202020204" pitchFamily="34" charset="0"/>
              </a:rPr>
              <a:t>Und Vieles mehr…</a:t>
            </a:r>
            <a:r>
              <a:rPr lang="uk-UA" sz="2600" dirty="0">
                <a:latin typeface="Arial" panose="020B0604020202020204" pitchFamily="34" charset="0"/>
                <a:ea typeface="Verdana" panose="020B0604030504040204" pitchFamily="34" charset="0"/>
                <a:cs typeface="Arial" panose="020B0604020202020204" pitchFamily="34" charset="0"/>
              </a:rPr>
              <a:t>/</a:t>
            </a:r>
            <a:r>
              <a:rPr lang="de-DE" sz="2600" dirty="0">
                <a:latin typeface="Arial" panose="020B0604020202020204" pitchFamily="34" charset="0"/>
                <a:ea typeface="Verdana" panose="020B0604030504040204" pitchFamily="34" charset="0"/>
                <a:cs typeface="Arial" panose="020B0604020202020204" pitchFamily="34" charset="0"/>
              </a:rPr>
              <a:t> </a:t>
            </a:r>
            <a:r>
              <a:rPr lang="uk-UA" sz="2600" i="1" dirty="0">
                <a:solidFill>
                  <a:schemeClr val="accent1"/>
                </a:solidFill>
                <a:latin typeface="Arial" panose="020B0604020202020204" pitchFamily="34" charset="0"/>
                <a:cs typeface="Arial" panose="020B0604020202020204" pitchFamily="34" charset="0"/>
              </a:rPr>
              <a:t>багато іншого…</a:t>
            </a:r>
            <a:endParaRPr lang="de-DE" sz="2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endParaRPr lang="de-DE" sz="1700"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ea typeface="Verdana" panose="020B0604030504040204" pitchFamily="34" charset="0"/>
              <a:cs typeface="Arial" panose="020B0604020202020204" pitchFamily="34" charset="0"/>
            </a:endParaRPr>
          </a:p>
          <a:p>
            <a:endParaRPr lang="de-DE" dirty="0">
              <a:latin typeface="Arial" panose="020B0604020202020204" pitchFamily="34" charset="0"/>
              <a:ea typeface="Verdana" panose="020B0604030504040204" pitchFamily="34" charset="0"/>
              <a:cs typeface="Arial" panose="020B0604020202020204" pitchFamily="34" charset="0"/>
            </a:endParaRPr>
          </a:p>
          <a:p>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de-DE"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89450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43579E-8AFD-FC41-0366-EC9FE4153329}"/>
              </a:ext>
            </a:extLst>
          </p:cNvPr>
          <p:cNvSpPr>
            <a:spLocks noGrp="1"/>
          </p:cNvSpPr>
          <p:nvPr>
            <p:ph idx="1"/>
          </p:nvPr>
        </p:nvSpPr>
        <p:spPr>
          <a:xfrm>
            <a:off x="369146" y="1022275"/>
            <a:ext cx="9239024" cy="3880773"/>
          </a:xfrm>
        </p:spPr>
        <p:txBody>
          <a:bodyPr>
            <a:normAutofit/>
          </a:bodyPr>
          <a:lstStyle/>
          <a:p>
            <a:pPr marL="0" indent="0">
              <a:spcBef>
                <a:spcPct val="0"/>
              </a:spcBef>
              <a:buNone/>
            </a:pPr>
            <a:r>
              <a:rPr lang="de-DE" sz="3600" dirty="0">
                <a:solidFill>
                  <a:schemeClr val="tx1"/>
                </a:solidFill>
                <a:latin typeface="Arial" panose="020B0604020202020204" pitchFamily="34" charset="0"/>
                <a:ea typeface="Verdana" panose="020B0604030504040204" pitchFamily="34" charset="0"/>
                <a:cs typeface="Arial" panose="020B0604020202020204" pitchFamily="34" charset="0"/>
              </a:rPr>
              <a:t>Vielen Dank für Ihre Aufmerksamkeit             </a:t>
            </a:r>
            <a:r>
              <a:rPr lang="uk-UA" sz="3600" i="1" dirty="0">
                <a:solidFill>
                  <a:schemeClr val="accent1"/>
                </a:solidFill>
                <a:latin typeface="Arial" panose="020B0604020202020204" pitchFamily="34" charset="0"/>
                <a:cs typeface="Arial" panose="020B0604020202020204" pitchFamily="34" charset="0"/>
              </a:rPr>
              <a:t>Дякую за увагу</a:t>
            </a:r>
            <a:endParaRPr lang="de-DE" sz="36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p:txBody>
      </p:sp>
      <p:pic>
        <p:nvPicPr>
          <p:cNvPr id="4" name="Grafik 3">
            <a:extLst>
              <a:ext uri="{FF2B5EF4-FFF2-40B4-BE49-F238E27FC236}">
                <a16:creationId xmlns:a16="http://schemas.microsoft.com/office/drawing/2014/main" id="{EE38D740-7FCB-BB5E-0F1B-EAA45A54D8B2}"/>
              </a:ext>
            </a:extLst>
          </p:cNvPr>
          <p:cNvPicPr>
            <a:picLocks noChangeAspect="1"/>
          </p:cNvPicPr>
          <p:nvPr/>
        </p:nvPicPr>
        <p:blipFill>
          <a:blip r:embed="rId2"/>
          <a:stretch>
            <a:fillRect/>
          </a:stretch>
        </p:blipFill>
        <p:spPr>
          <a:xfrm>
            <a:off x="837029" y="2962661"/>
            <a:ext cx="3425555" cy="821126"/>
          </a:xfrm>
          <a:prstGeom prst="rect">
            <a:avLst/>
          </a:prstGeom>
        </p:spPr>
      </p:pic>
      <p:pic>
        <p:nvPicPr>
          <p:cNvPr id="5" name="Picture 2">
            <a:extLst>
              <a:ext uri="{FF2B5EF4-FFF2-40B4-BE49-F238E27FC236}">
                <a16:creationId xmlns:a16="http://schemas.microsoft.com/office/drawing/2014/main" id="{E2A86EDE-042C-9ADC-9E45-98116608C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739" y="2900041"/>
            <a:ext cx="2960552" cy="883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ndshakesymbol Vektorillustration Stock Vektor Art und mehr Bilder von  Icon - Icon, Hände schütteln, Berufliche Partnerschaft - iStock">
            <a:extLst>
              <a:ext uri="{FF2B5EF4-FFF2-40B4-BE49-F238E27FC236}">
                <a16:creationId xmlns:a16="http://schemas.microsoft.com/office/drawing/2014/main" id="{8734F25C-FA66-56A3-8A10-AA08B0DFC7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5143"/>
          <a:stretch/>
        </p:blipFill>
        <p:spPr bwMode="auto">
          <a:xfrm>
            <a:off x="3725359" y="4922776"/>
            <a:ext cx="3443185" cy="1958486"/>
          </a:xfrm>
          <a:prstGeom prst="rect">
            <a:avLst/>
          </a:prstGeom>
          <a:noFill/>
          <a:extLst>
            <a:ext uri="{909E8E84-426E-40DD-AFC4-6F175D3DCCD1}">
              <a14:hiddenFill xmlns:a14="http://schemas.microsoft.com/office/drawing/2010/main">
                <a:solidFill>
                  <a:srgbClr val="FFFFFF"/>
                </a:solidFill>
              </a14:hiddenFill>
            </a:ext>
          </a:extLst>
        </p:spPr>
      </p:pic>
      <p:sp>
        <p:nvSpPr>
          <p:cNvPr id="7" name="Pfeil: nach rechts 6">
            <a:extLst>
              <a:ext uri="{FF2B5EF4-FFF2-40B4-BE49-F238E27FC236}">
                <a16:creationId xmlns:a16="http://schemas.microsoft.com/office/drawing/2014/main" id="{0038BF8F-FDAB-5EB0-B72A-412497432486}"/>
              </a:ext>
            </a:extLst>
          </p:cNvPr>
          <p:cNvSpPr/>
          <p:nvPr/>
        </p:nvSpPr>
        <p:spPr>
          <a:xfrm rot="2059971">
            <a:off x="2799589" y="4429373"/>
            <a:ext cx="1181514" cy="2632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links 7">
            <a:extLst>
              <a:ext uri="{FF2B5EF4-FFF2-40B4-BE49-F238E27FC236}">
                <a16:creationId xmlns:a16="http://schemas.microsoft.com/office/drawing/2014/main" id="{A20138E9-9242-9314-C0C5-7E59B7613A6B}"/>
              </a:ext>
            </a:extLst>
          </p:cNvPr>
          <p:cNvSpPr/>
          <p:nvPr/>
        </p:nvSpPr>
        <p:spPr>
          <a:xfrm rot="19106099">
            <a:off x="6909042" y="4414326"/>
            <a:ext cx="1010040" cy="28550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882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670EB-9803-6523-AC20-881D7FB12453}"/>
              </a:ext>
            </a:extLst>
          </p:cNvPr>
          <p:cNvSpPr>
            <a:spLocks noGrp="1"/>
          </p:cNvSpPr>
          <p:nvPr>
            <p:ph type="title"/>
          </p:nvPr>
        </p:nvSpPr>
        <p:spPr>
          <a:xfrm>
            <a:off x="624068" y="2009508"/>
            <a:ext cx="4546448" cy="2713411"/>
          </a:xfrm>
        </p:spPr>
        <p:txBody>
          <a:bodyPr>
            <a:normAutofit fontScale="90000"/>
          </a:bodyPr>
          <a:lstStyle/>
          <a:p>
            <a:pPr algn="l">
              <a:lnSpc>
                <a:spcPct val="150000"/>
              </a:lnSpc>
            </a:pPr>
            <a:r>
              <a:rPr lang="de-DE" sz="1400" dirty="0">
                <a:solidFill>
                  <a:schemeClr val="tx1"/>
                </a:solidFill>
              </a:rPr>
              <a:t>	</a:t>
            </a:r>
            <a:br>
              <a:rPr lang="de-DE" sz="1400" dirty="0">
                <a:solidFill>
                  <a:schemeClr val="tx1"/>
                </a:solidFill>
              </a:rPr>
            </a:br>
            <a:r>
              <a:rPr lang="de-DE" sz="1800" b="1" dirty="0">
                <a:solidFill>
                  <a:schemeClr val="tx1"/>
                </a:solidFill>
              </a:rPr>
              <a:t>PAF </a:t>
            </a:r>
            <a:r>
              <a:rPr lang="de-DE" sz="1800" b="1" dirty="0" err="1">
                <a:solidFill>
                  <a:schemeClr val="tx1"/>
                </a:solidFill>
              </a:rPr>
              <a:t>ProAktive</a:t>
            </a:r>
            <a:r>
              <a:rPr lang="de-DE" sz="1800" b="1" dirty="0">
                <a:solidFill>
                  <a:schemeClr val="tx1"/>
                </a:solidFill>
              </a:rPr>
              <a:t> Finanzdienstleistungen GmbH</a:t>
            </a:r>
            <a:br>
              <a:rPr lang="de-DE" sz="1400" dirty="0">
                <a:solidFill>
                  <a:schemeClr val="tx1"/>
                </a:solidFill>
              </a:rPr>
            </a:br>
            <a:r>
              <a:rPr lang="de-DE" sz="1400" dirty="0">
                <a:solidFill>
                  <a:schemeClr val="tx1"/>
                </a:solidFill>
              </a:rPr>
              <a:t>Albin-Köbis-Str. 1</a:t>
            </a:r>
            <a:br>
              <a:rPr lang="de-DE" sz="1400" dirty="0">
                <a:solidFill>
                  <a:schemeClr val="tx1"/>
                </a:solidFill>
              </a:rPr>
            </a:br>
            <a:r>
              <a:rPr lang="de-DE" sz="1400" dirty="0">
                <a:solidFill>
                  <a:schemeClr val="tx1"/>
                </a:solidFill>
              </a:rPr>
              <a:t>51147 Köln</a:t>
            </a:r>
            <a:br>
              <a:rPr lang="de-DE" sz="1400" dirty="0">
                <a:solidFill>
                  <a:schemeClr val="tx1"/>
                </a:solidFill>
              </a:rPr>
            </a:br>
            <a:r>
              <a:rPr lang="de-DE" sz="1400" dirty="0">
                <a:solidFill>
                  <a:schemeClr val="tx1"/>
                </a:solidFill>
              </a:rPr>
              <a:t>Telefon: 02203-9266-0</a:t>
            </a:r>
            <a:br>
              <a:rPr lang="de-DE" sz="1400" dirty="0">
                <a:solidFill>
                  <a:schemeClr val="tx1"/>
                </a:solidFill>
              </a:rPr>
            </a:br>
            <a:r>
              <a:rPr lang="de-DE" sz="1400" dirty="0">
                <a:solidFill>
                  <a:schemeClr val="tx1"/>
                </a:solidFill>
              </a:rPr>
              <a:t>Mobil: 0177-8215765</a:t>
            </a:r>
            <a:br>
              <a:rPr lang="de-DE" sz="1400" dirty="0">
                <a:solidFill>
                  <a:schemeClr val="tx1"/>
                </a:solidFill>
              </a:rPr>
            </a:br>
            <a:r>
              <a:rPr lang="de-DE" sz="1400" dirty="0">
                <a:solidFill>
                  <a:schemeClr val="tx1"/>
                </a:solidFill>
              </a:rPr>
              <a:t>E-Mail: </a:t>
            </a:r>
            <a:r>
              <a:rPr lang="de-DE" sz="1400" dirty="0">
                <a:solidFill>
                  <a:schemeClr val="tx1"/>
                </a:solidFill>
                <a:hlinkClick r:id="rId2">
                  <a:extLst>
                    <a:ext uri="{A12FA001-AC4F-418D-AE19-62706E023703}">
                      <ahyp:hlinkClr xmlns:ahyp="http://schemas.microsoft.com/office/drawing/2018/hyperlinkcolor" val="tx"/>
                    </a:ext>
                  </a:extLst>
                </a:hlinkClick>
              </a:rPr>
              <a:t>esch.paf@gmail.com</a:t>
            </a:r>
            <a:br>
              <a:rPr lang="de-DE" sz="1400" dirty="0">
                <a:solidFill>
                  <a:schemeClr val="tx1"/>
                </a:solidFill>
              </a:rPr>
            </a:br>
            <a:br>
              <a:rPr lang="de-DE" sz="1400" dirty="0">
                <a:solidFill>
                  <a:schemeClr val="tx1"/>
                </a:solidFill>
              </a:rPr>
            </a:br>
            <a:r>
              <a:rPr lang="de-DE" sz="1000" dirty="0">
                <a:solidFill>
                  <a:schemeClr val="tx1"/>
                </a:solidFill>
              </a:rPr>
              <a:t>vertreten durch den / die Geschäftsführer / Geschäftsführerin: Erik Schmitz</a:t>
            </a:r>
            <a:br>
              <a:rPr lang="de-DE" sz="1000" dirty="0">
                <a:solidFill>
                  <a:schemeClr val="tx1"/>
                </a:solidFill>
              </a:rPr>
            </a:br>
            <a:r>
              <a:rPr lang="de-DE" sz="1000" dirty="0">
                <a:solidFill>
                  <a:schemeClr val="tx1"/>
                </a:solidFill>
              </a:rPr>
              <a:t>Registriert beim Amtsgericht in: Köln</a:t>
            </a:r>
            <a:br>
              <a:rPr lang="de-DE" sz="1000" dirty="0">
                <a:solidFill>
                  <a:schemeClr val="tx1"/>
                </a:solidFill>
              </a:rPr>
            </a:br>
            <a:r>
              <a:rPr lang="de-DE" sz="1000" dirty="0">
                <a:solidFill>
                  <a:schemeClr val="tx1"/>
                </a:solidFill>
              </a:rPr>
              <a:t>Handelsregisternummer: 107478</a:t>
            </a:r>
            <a:br>
              <a:rPr lang="de-DE" sz="1000" dirty="0">
                <a:solidFill>
                  <a:schemeClr val="tx1"/>
                </a:solidFill>
              </a:rPr>
            </a:br>
            <a:r>
              <a:rPr lang="de-DE" sz="1000" dirty="0">
                <a:solidFill>
                  <a:schemeClr val="tx1"/>
                </a:solidFill>
              </a:rPr>
              <a:t>Steuernummer: 225/5715/6124</a:t>
            </a:r>
            <a:br>
              <a:rPr lang="de-DE" sz="1000" dirty="0">
                <a:solidFill>
                  <a:schemeClr val="tx1"/>
                </a:solidFill>
              </a:rPr>
            </a:br>
            <a:br>
              <a:rPr lang="de-DE" sz="1000" dirty="0">
                <a:solidFill>
                  <a:schemeClr val="tx1"/>
                </a:solidFill>
              </a:rPr>
            </a:br>
            <a:r>
              <a:rPr lang="de-DE" sz="1000" dirty="0">
                <a:solidFill>
                  <a:schemeClr val="tx1"/>
                </a:solidFill>
              </a:rPr>
              <a:t>Branche / Tätigkeit: Vermittlung u. Abschluss von Versicherungsprodukten</a:t>
            </a:r>
            <a:br>
              <a:rPr lang="de-DE" sz="1000" dirty="0">
                <a:solidFill>
                  <a:schemeClr val="tx1"/>
                </a:solidFill>
              </a:rPr>
            </a:br>
            <a:r>
              <a:rPr lang="de-DE" sz="1000" dirty="0">
                <a:solidFill>
                  <a:schemeClr val="tx1"/>
                </a:solidFill>
              </a:rPr>
              <a:t>Staat, der die Berufsbezeichnung verliehen hat: Deutschland</a:t>
            </a:r>
            <a:br>
              <a:rPr lang="de-DE" sz="1000" dirty="0">
                <a:solidFill>
                  <a:schemeClr val="tx1"/>
                </a:solidFill>
              </a:rPr>
            </a:br>
            <a:r>
              <a:rPr lang="de-DE" sz="1000" dirty="0">
                <a:solidFill>
                  <a:schemeClr val="tx1"/>
                </a:solidFill>
              </a:rPr>
              <a:t>Inhaltlich Verantwortlicher gemäß § 18 Abs. 2 </a:t>
            </a:r>
            <a:r>
              <a:rPr lang="de-DE" sz="1000" dirty="0" err="1">
                <a:solidFill>
                  <a:schemeClr val="tx1"/>
                </a:solidFill>
              </a:rPr>
              <a:t>MStV</a:t>
            </a:r>
            <a:r>
              <a:rPr lang="de-DE" sz="1000" dirty="0">
                <a:solidFill>
                  <a:schemeClr val="tx1"/>
                </a:solidFill>
              </a:rPr>
              <a:t>: Erik Schmitz</a:t>
            </a:r>
            <a:br>
              <a:rPr lang="de-DE" sz="1400" dirty="0">
                <a:solidFill>
                  <a:schemeClr val="tx1"/>
                </a:solidFill>
              </a:rPr>
            </a:br>
            <a:endParaRPr lang="de-DE" sz="1400" dirty="0">
              <a:solidFill>
                <a:schemeClr val="tx1"/>
              </a:solidFill>
            </a:endParaRPr>
          </a:p>
        </p:txBody>
      </p:sp>
      <p:pic>
        <p:nvPicPr>
          <p:cNvPr id="5" name="Picture 2">
            <a:extLst>
              <a:ext uri="{FF2B5EF4-FFF2-40B4-BE49-F238E27FC236}">
                <a16:creationId xmlns:a16="http://schemas.microsoft.com/office/drawing/2014/main" id="{A19292BD-3131-A5E4-B4CE-CFF4E3BABD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6473" y="293552"/>
            <a:ext cx="5748454" cy="171595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026CD86-C939-6A6F-90E6-2DB72794E12F}"/>
              </a:ext>
            </a:extLst>
          </p:cNvPr>
          <p:cNvSpPr txBox="1"/>
          <p:nvPr/>
        </p:nvSpPr>
        <p:spPr>
          <a:xfrm>
            <a:off x="3844031" y="2894120"/>
            <a:ext cx="184731" cy="369332"/>
          </a:xfrm>
          <a:prstGeom prst="rect">
            <a:avLst/>
          </a:prstGeom>
          <a:noFill/>
        </p:spPr>
        <p:txBody>
          <a:bodyPr wrap="square" rtlCol="0">
            <a:spAutoFit/>
          </a:bodyPr>
          <a:lstStyle/>
          <a:p>
            <a:endParaRPr lang="de-DE" dirty="0"/>
          </a:p>
        </p:txBody>
      </p:sp>
      <p:pic>
        <p:nvPicPr>
          <p:cNvPr id="6" name="Grafik 5">
            <a:extLst>
              <a:ext uri="{FF2B5EF4-FFF2-40B4-BE49-F238E27FC236}">
                <a16:creationId xmlns:a16="http://schemas.microsoft.com/office/drawing/2014/main" id="{7EE4F357-E207-C41A-0951-A5F254EF6392}"/>
              </a:ext>
            </a:extLst>
          </p:cNvPr>
          <p:cNvPicPr>
            <a:picLocks noChangeAspect="1"/>
          </p:cNvPicPr>
          <p:nvPr/>
        </p:nvPicPr>
        <p:blipFill>
          <a:blip r:embed="rId4"/>
          <a:stretch>
            <a:fillRect/>
          </a:stretch>
        </p:blipFill>
        <p:spPr>
          <a:xfrm>
            <a:off x="5445747" y="2507353"/>
            <a:ext cx="3260457" cy="2779631"/>
          </a:xfrm>
          <a:prstGeom prst="rect">
            <a:avLst/>
          </a:prstGeom>
        </p:spPr>
      </p:pic>
    </p:spTree>
    <p:extLst>
      <p:ext uri="{BB962C8B-B14F-4D97-AF65-F5344CB8AC3E}">
        <p14:creationId xmlns:p14="http://schemas.microsoft.com/office/powerpoint/2010/main" val="345342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9B2C7-56B4-049B-5BFA-DB102E0054EC}"/>
              </a:ext>
            </a:extLst>
          </p:cNvPr>
          <p:cNvSpPr>
            <a:spLocks noGrp="1"/>
          </p:cNvSpPr>
          <p:nvPr>
            <p:ph type="title"/>
          </p:nvPr>
        </p:nvSpPr>
        <p:spPr/>
        <p:txBody>
          <a:bodyPr>
            <a:normAutofit fontScale="90000"/>
          </a:bodyPr>
          <a:lstStyle/>
          <a:p>
            <a:r>
              <a:rPr lang="de-DE" sz="3100" dirty="0">
                <a:solidFill>
                  <a:schemeClr val="tx1"/>
                </a:solidFill>
                <a:latin typeface="Arial" panose="020B0604020202020204" pitchFamily="34" charset="0"/>
                <a:cs typeface="Arial" panose="020B0604020202020204" pitchFamily="34" charset="0"/>
              </a:rPr>
              <a:t>Kooperationspartner</a:t>
            </a:r>
            <a:br>
              <a:rPr lang="az-Cyrl-AZ" sz="3100" dirty="0">
                <a:solidFill>
                  <a:schemeClr val="tx1"/>
                </a:solidFill>
                <a:latin typeface="Arial" panose="020B0604020202020204" pitchFamily="34" charset="0"/>
                <a:cs typeface="Arial" panose="020B0604020202020204" pitchFamily="34" charset="0"/>
              </a:rPr>
            </a:br>
            <a:r>
              <a:rPr lang="az-Cyrl-AZ" sz="3100" i="1" dirty="0">
                <a:latin typeface="arial" panose="020B0604020202020204" pitchFamily="34" charset="0"/>
                <a:cs typeface="Baghdad" pitchFamily="2" charset="-78"/>
              </a:rPr>
              <a:t>Партнер зі співпраці</a:t>
            </a:r>
            <a:br>
              <a:rPr lang="de-DE" sz="3600" i="1" dirty="0">
                <a:latin typeface="Baghdad" pitchFamily="2" charset="-78"/>
                <a:cs typeface="Baghdad" pitchFamily="2" charset="-78"/>
              </a:rPr>
            </a:br>
            <a:endParaRPr lang="de-DE" dirty="0"/>
          </a:p>
        </p:txBody>
      </p:sp>
      <p:pic>
        <p:nvPicPr>
          <p:cNvPr id="4" name="Grafik 3">
            <a:extLst>
              <a:ext uri="{FF2B5EF4-FFF2-40B4-BE49-F238E27FC236}">
                <a16:creationId xmlns:a16="http://schemas.microsoft.com/office/drawing/2014/main" id="{F745DED9-CB4E-4CF3-BE89-A80C591E9CA2}"/>
              </a:ext>
            </a:extLst>
          </p:cNvPr>
          <p:cNvPicPr>
            <a:picLocks noChangeAspect="1"/>
          </p:cNvPicPr>
          <p:nvPr/>
        </p:nvPicPr>
        <p:blipFill>
          <a:blip r:embed="rId2"/>
          <a:stretch>
            <a:fillRect/>
          </a:stretch>
        </p:blipFill>
        <p:spPr>
          <a:xfrm>
            <a:off x="245317" y="2179526"/>
            <a:ext cx="4424337" cy="1060540"/>
          </a:xfrm>
          <a:prstGeom prst="rect">
            <a:avLst/>
          </a:prstGeom>
        </p:spPr>
      </p:pic>
      <p:pic>
        <p:nvPicPr>
          <p:cNvPr id="5" name="Picture 2">
            <a:extLst>
              <a:ext uri="{FF2B5EF4-FFF2-40B4-BE49-F238E27FC236}">
                <a16:creationId xmlns:a16="http://schemas.microsoft.com/office/drawing/2014/main" id="{0DC4F235-C3BB-9E18-E4C2-1FA1C7937A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20486" y="2210579"/>
            <a:ext cx="3552810" cy="1060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ndshakesymbol Vektorillustration Stock Vektor Art und mehr Bilder von  Icon - Icon, Hände schütteln, Berufliche Partnerschaft - iStock">
            <a:extLst>
              <a:ext uri="{FF2B5EF4-FFF2-40B4-BE49-F238E27FC236}">
                <a16:creationId xmlns:a16="http://schemas.microsoft.com/office/drawing/2014/main" id="{2238BF8F-5C20-B9DB-0556-8C314F4A3E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5143"/>
          <a:stretch/>
        </p:blipFill>
        <p:spPr bwMode="auto">
          <a:xfrm>
            <a:off x="3542848" y="4605426"/>
            <a:ext cx="3718298" cy="2114970"/>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a:extLst>
              <a:ext uri="{FF2B5EF4-FFF2-40B4-BE49-F238E27FC236}">
                <a16:creationId xmlns:a16="http://schemas.microsoft.com/office/drawing/2014/main" id="{1D9B5200-385B-B761-8264-3C6183B1F6F7}"/>
              </a:ext>
            </a:extLst>
          </p:cNvPr>
          <p:cNvSpPr/>
          <p:nvPr/>
        </p:nvSpPr>
        <p:spPr>
          <a:xfrm rot="2059971">
            <a:off x="2157575" y="3965608"/>
            <a:ext cx="138259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a:extLst>
              <a:ext uri="{FF2B5EF4-FFF2-40B4-BE49-F238E27FC236}">
                <a16:creationId xmlns:a16="http://schemas.microsoft.com/office/drawing/2014/main" id="{311C44DC-147E-CBB8-7937-E27591334FC5}"/>
              </a:ext>
            </a:extLst>
          </p:cNvPr>
          <p:cNvSpPr/>
          <p:nvPr/>
        </p:nvSpPr>
        <p:spPr>
          <a:xfrm rot="19106099">
            <a:off x="7013414" y="3924547"/>
            <a:ext cx="1309066"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448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670EB-9803-6523-AC20-881D7FB12453}"/>
              </a:ext>
            </a:extLst>
          </p:cNvPr>
          <p:cNvSpPr>
            <a:spLocks noGrp="1"/>
          </p:cNvSpPr>
          <p:nvPr>
            <p:ph type="title"/>
          </p:nvPr>
        </p:nvSpPr>
        <p:spPr>
          <a:xfrm>
            <a:off x="682434" y="2196929"/>
            <a:ext cx="5070150" cy="1108790"/>
          </a:xfrm>
        </p:spPr>
        <p:txBody>
          <a:bodyPr>
            <a:normAutofit fontScale="90000"/>
          </a:bodyPr>
          <a:lstStyle/>
          <a:p>
            <a:pPr algn="l">
              <a:lnSpc>
                <a:spcPct val="150000"/>
              </a:lnSpc>
            </a:pPr>
            <a:r>
              <a:rPr lang="de-DE" sz="1400" dirty="0">
                <a:solidFill>
                  <a:schemeClr val="tx1"/>
                </a:solidFill>
              </a:rPr>
              <a:t>	</a:t>
            </a:r>
            <a:br>
              <a:rPr lang="de-DE" sz="1400" dirty="0">
                <a:solidFill>
                  <a:schemeClr val="tx1"/>
                </a:solidFill>
              </a:rPr>
            </a:br>
            <a:r>
              <a:rPr lang="de-DE" sz="1800" b="1" dirty="0">
                <a:solidFill>
                  <a:schemeClr val="tx1"/>
                </a:solidFill>
                <a:latin typeface="Arial" panose="020B0604020202020204" pitchFamily="34" charset="0"/>
                <a:cs typeface="Arial" panose="020B0604020202020204" pitchFamily="34" charset="0"/>
              </a:rPr>
              <a:t>Zusammenarbeit in Österreich mit</a:t>
            </a:r>
            <a:br>
              <a:rPr lang="de-DE" sz="1800" b="1" dirty="0">
                <a:solidFill>
                  <a:schemeClr val="tx1"/>
                </a:solidFill>
              </a:rPr>
            </a:br>
            <a:r>
              <a:rPr lang="uk-UA" sz="1800" i="1" dirty="0">
                <a:latin typeface="Arial" panose="020B0604020202020204" pitchFamily="34" charset="0"/>
                <a:cs typeface="Arial" panose="020B0604020202020204" pitchFamily="34" charset="0"/>
              </a:rPr>
              <a:t>Співпраця в Австрії з</a:t>
            </a:r>
            <a:br>
              <a:rPr lang="de-DE" sz="1800" b="1" dirty="0">
                <a:solidFill>
                  <a:schemeClr val="tx1"/>
                </a:solidFill>
              </a:rPr>
            </a:br>
            <a:br>
              <a:rPr lang="de-DE" sz="1800" b="1" dirty="0">
                <a:solidFill>
                  <a:schemeClr val="tx1"/>
                </a:solidFill>
              </a:rPr>
            </a:br>
            <a:br>
              <a:rPr lang="de-DE" sz="1800" b="1" dirty="0">
                <a:solidFill>
                  <a:schemeClr val="tx1"/>
                </a:solidFill>
              </a:rPr>
            </a:br>
            <a:br>
              <a:rPr lang="de-DE" sz="1400" dirty="0">
                <a:solidFill>
                  <a:schemeClr val="tx1"/>
                </a:solidFill>
              </a:rPr>
            </a:br>
            <a:endParaRPr lang="de-DE" sz="1400" dirty="0">
              <a:solidFill>
                <a:schemeClr val="tx1"/>
              </a:solidFill>
            </a:endParaRPr>
          </a:p>
        </p:txBody>
      </p:sp>
      <p:pic>
        <p:nvPicPr>
          <p:cNvPr id="5" name="Picture 2">
            <a:extLst>
              <a:ext uri="{FF2B5EF4-FFF2-40B4-BE49-F238E27FC236}">
                <a16:creationId xmlns:a16="http://schemas.microsoft.com/office/drawing/2014/main" id="{A19292BD-3131-A5E4-B4CE-CFF4E3BABD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473" y="293552"/>
            <a:ext cx="5748454" cy="171595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026CD86-C939-6A6F-90E6-2DB72794E12F}"/>
              </a:ext>
            </a:extLst>
          </p:cNvPr>
          <p:cNvSpPr txBox="1"/>
          <p:nvPr/>
        </p:nvSpPr>
        <p:spPr>
          <a:xfrm>
            <a:off x="3844031" y="2894120"/>
            <a:ext cx="184731" cy="369332"/>
          </a:xfrm>
          <a:prstGeom prst="rect">
            <a:avLst/>
          </a:prstGeom>
          <a:noFill/>
        </p:spPr>
        <p:txBody>
          <a:bodyPr wrap="square" rtlCol="0">
            <a:spAutoFit/>
          </a:bodyPr>
          <a:lstStyle/>
          <a:p>
            <a:endParaRPr lang="de-DE" dirty="0"/>
          </a:p>
        </p:txBody>
      </p:sp>
      <p:pic>
        <p:nvPicPr>
          <p:cNvPr id="4" name="Grafik 3" descr="Ein Bild, das Schrift, Grafiken, Logo, Screenshot enthält.&#10;&#10;Automatisch generierte Beschreibung">
            <a:extLst>
              <a:ext uri="{FF2B5EF4-FFF2-40B4-BE49-F238E27FC236}">
                <a16:creationId xmlns:a16="http://schemas.microsoft.com/office/drawing/2014/main" id="{CDD5ACD5-B4C5-213D-1B32-1E49C132D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841" y="3511102"/>
            <a:ext cx="5637982" cy="1460617"/>
          </a:xfrm>
          <a:prstGeom prst="rect">
            <a:avLst/>
          </a:prstGeom>
        </p:spPr>
      </p:pic>
    </p:spTree>
    <p:extLst>
      <p:ext uri="{BB962C8B-B14F-4D97-AF65-F5344CB8AC3E}">
        <p14:creationId xmlns:p14="http://schemas.microsoft.com/office/powerpoint/2010/main" val="1356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F3F74-475B-F34C-A7AC-0DEB02F20FB4}"/>
              </a:ext>
            </a:extLst>
          </p:cNvPr>
          <p:cNvSpPr>
            <a:spLocks noGrp="1"/>
          </p:cNvSpPr>
          <p:nvPr>
            <p:ph type="title"/>
          </p:nvPr>
        </p:nvSpPr>
        <p:spPr>
          <a:xfrm>
            <a:off x="524653" y="329872"/>
            <a:ext cx="8596668" cy="646120"/>
          </a:xfrm>
        </p:spPr>
        <p:txBody>
          <a:bodyPr>
            <a:noAutofit/>
          </a:bodyPr>
          <a:lstStyle/>
          <a:p>
            <a:r>
              <a:rPr lang="de-DE" sz="2800" dirty="0">
                <a:solidFill>
                  <a:schemeClr val="tx1"/>
                </a:solidFill>
                <a:latin typeface="Arial" panose="020B0604020202020204" pitchFamily="34" charset="0"/>
                <a:cs typeface="Arial" panose="020B0604020202020204" pitchFamily="34" charset="0"/>
              </a:rPr>
              <a:t>Agenda</a:t>
            </a:r>
            <a:br>
              <a:rPr lang="de-DE" sz="2800" dirty="0">
                <a:solidFill>
                  <a:schemeClr val="tx1"/>
                </a:solidFill>
                <a:latin typeface="Arial" panose="020B0604020202020204" pitchFamily="34" charset="0"/>
                <a:cs typeface="Arial" panose="020B0604020202020204" pitchFamily="34" charset="0"/>
              </a:rPr>
            </a:br>
            <a:r>
              <a:rPr lang="uk-UA" sz="2800" i="1" dirty="0">
                <a:latin typeface="Arial" panose="020B0604020202020204" pitchFamily="34" charset="0"/>
                <a:cs typeface="Arial" panose="020B0604020202020204" pitchFamily="34" charset="0"/>
              </a:rPr>
              <a:t>Порядок денний</a:t>
            </a:r>
            <a:endParaRPr lang="de-DE" sz="2800" i="1" dirty="0">
              <a:solidFill>
                <a:schemeClr val="tx1"/>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0568AEC-7E8D-91B8-4DAA-40CEB0B62535}"/>
              </a:ext>
            </a:extLst>
          </p:cNvPr>
          <p:cNvSpPr>
            <a:spLocks noGrp="1"/>
          </p:cNvSpPr>
          <p:nvPr>
            <p:ph idx="1"/>
          </p:nvPr>
        </p:nvSpPr>
        <p:spPr>
          <a:xfrm>
            <a:off x="298337" y="1471284"/>
            <a:ext cx="9532517" cy="4277618"/>
          </a:xfrm>
        </p:spPr>
        <p:txBody>
          <a:bodyPr>
            <a:noAutofit/>
          </a:bodyPr>
          <a:lstStyle/>
          <a:p>
            <a:r>
              <a:rPr lang="de-DE" sz="2000" dirty="0">
                <a:latin typeface="Arial" panose="020B0604020202020204" pitchFamily="34" charset="0"/>
                <a:ea typeface="Verdana" panose="020B0604030504040204" pitchFamily="34" charset="0"/>
                <a:cs typeface="Arial" panose="020B0604020202020204" pitchFamily="34" charset="0"/>
              </a:rPr>
              <a:t>Warum dieses Seminar heute? </a:t>
            </a:r>
            <a:r>
              <a:rPr lang="uk-UA" sz="20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Чому цей семінар сьогодні?</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2000" dirty="0">
                <a:latin typeface="Arial" panose="020B0604020202020204" pitchFamily="34" charset="0"/>
                <a:ea typeface="Verdana" panose="020B0604030504040204" pitchFamily="34" charset="0"/>
                <a:cs typeface="Arial" panose="020B0604020202020204" pitchFamily="34" charset="0"/>
              </a:rPr>
              <a:t>Das Prinzip von Versicherungen? </a:t>
            </a:r>
            <a:r>
              <a:rPr lang="uk-UA" sz="20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Принцип страхування</a:t>
            </a:r>
          </a:p>
          <a:p>
            <a:r>
              <a:rPr lang="de-DE" sz="2000" dirty="0">
                <a:latin typeface="Arial" panose="020B0604020202020204" pitchFamily="34" charset="0"/>
                <a:ea typeface="Verdana" panose="020B0604030504040204" pitchFamily="34" charset="0"/>
                <a:cs typeface="Arial" panose="020B0604020202020204" pitchFamily="34" charset="0"/>
              </a:rPr>
              <a:t>Warum benötigt man eine Versicherung?</a:t>
            </a:r>
            <a:r>
              <a:rPr lang="uk-UA" sz="2000" dirty="0">
                <a:latin typeface="Arial" panose="020B0604020202020204" pitchFamily="34" charset="0"/>
                <a:ea typeface="Verdana" panose="020B0604030504040204" pitchFamily="34" charset="0"/>
                <a:cs typeface="Arial" panose="020B0604020202020204" pitchFamily="34" charset="0"/>
              </a:rPr>
              <a:t> /</a:t>
            </a:r>
            <a:r>
              <a:rPr lang="de-DE" sz="20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Навіщо потрібна страховка?</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2000" dirty="0">
                <a:latin typeface="Arial" panose="020B0604020202020204" pitchFamily="34" charset="0"/>
                <a:ea typeface="Verdana" panose="020B0604030504040204" pitchFamily="34" charset="0"/>
                <a:cs typeface="Arial" panose="020B0604020202020204" pitchFamily="34" charset="0"/>
              </a:rPr>
              <a:t>Beispiele für Versicherungsanbieter </a:t>
            </a:r>
            <a:r>
              <a:rPr lang="uk-UA" sz="20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Приклади страхових компаній</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2000" dirty="0">
                <a:latin typeface="Arial" panose="020B0604020202020204" pitchFamily="34" charset="0"/>
                <a:ea typeface="Verdana" panose="020B0604030504040204" pitchFamily="34" charset="0"/>
                <a:cs typeface="Arial" panose="020B0604020202020204" pitchFamily="34" charset="0"/>
              </a:rPr>
              <a:t>Welche Absicherungen sind wichtig? </a:t>
            </a:r>
            <a:r>
              <a:rPr lang="uk-UA" sz="20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Які страховки важливі?</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2000" dirty="0">
                <a:latin typeface="Arial" panose="020B0604020202020204" pitchFamily="34" charset="0"/>
                <a:ea typeface="Verdana" panose="020B0604030504040204" pitchFamily="34" charset="0"/>
                <a:cs typeface="Arial" panose="020B0604020202020204" pitchFamily="34" charset="0"/>
              </a:rPr>
              <a:t>Weitere sinnvolle Versicherungsarten</a:t>
            </a:r>
            <a:r>
              <a:rPr lang="uk-UA" sz="2000" i="1" dirty="0">
                <a:latin typeface="Arial" panose="020B0604020202020204" pitchFamily="34" charset="0"/>
                <a:ea typeface="Verdana" panose="020B0604030504040204" pitchFamily="34" charset="0"/>
                <a:cs typeface="Arial" panose="020B0604020202020204" pitchFamily="34" charset="0"/>
              </a:rPr>
              <a:t> </a:t>
            </a:r>
            <a:r>
              <a:rPr lang="uk-UA" sz="2000" dirty="0">
                <a:latin typeface="Arial" panose="020B0604020202020204" pitchFamily="34" charset="0"/>
                <a:ea typeface="Verdana" panose="020B0604030504040204" pitchFamily="34" charset="0"/>
                <a:cs typeface="Arial" panose="020B0604020202020204" pitchFamily="34" charset="0"/>
              </a:rPr>
              <a:t>/</a:t>
            </a:r>
            <a:r>
              <a:rPr lang="uk-UA" sz="2000" i="1"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Інші корисні види страхування</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2000" dirty="0">
                <a:latin typeface="Arial" panose="020B0604020202020204" pitchFamily="34" charset="0"/>
                <a:ea typeface="Verdana" panose="020B0604030504040204" pitchFamily="34" charset="0"/>
                <a:cs typeface="Arial" panose="020B0604020202020204" pitchFamily="34" charset="0"/>
              </a:rPr>
              <a:t>Faktoren für die Wahl der Versicherungsart</a:t>
            </a:r>
            <a:r>
              <a:rPr lang="uk-UA" sz="2000" dirty="0">
                <a:latin typeface="Arial" panose="020B0604020202020204" pitchFamily="34" charset="0"/>
                <a:ea typeface="Verdana" panose="020B0604030504040204" pitchFamily="34" charset="0"/>
                <a:cs typeface="Arial" panose="020B0604020202020204" pitchFamily="34" charset="0"/>
              </a:rPr>
              <a:t> /</a:t>
            </a:r>
            <a:r>
              <a:rPr lang="de-DE" sz="20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Фактори вибору виду страхування</a:t>
            </a:r>
            <a:endParaRPr lang="de-DE" sz="20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rtl="0"/>
            <a:r>
              <a:rPr lang="de-DE" sz="2000" dirty="0">
                <a:latin typeface="Arial" panose="020B0604020202020204" pitchFamily="34" charset="0"/>
                <a:ea typeface="Verdana" panose="020B0604030504040204" pitchFamily="34" charset="0"/>
                <a:cs typeface="Arial" panose="020B0604020202020204" pitchFamily="34" charset="0"/>
              </a:rPr>
              <a:t>Ihre Vorteile</a:t>
            </a:r>
            <a:r>
              <a:rPr lang="uk-UA" sz="2000" dirty="0">
                <a:latin typeface="Arial" panose="020B0604020202020204" pitchFamily="34" charset="0"/>
                <a:ea typeface="Verdana" panose="020B0604030504040204" pitchFamily="34" charset="0"/>
                <a:cs typeface="Arial" panose="020B0604020202020204" pitchFamily="34" charset="0"/>
              </a:rPr>
              <a:t> /</a:t>
            </a:r>
            <a:r>
              <a:rPr lang="de-DE" sz="2000" dirty="0">
                <a:latin typeface="Arial" panose="020B0604020202020204" pitchFamily="34" charset="0"/>
                <a:ea typeface="Verdana" panose="020B0604030504040204" pitchFamily="34" charset="0"/>
                <a:cs typeface="Arial" panose="020B0604020202020204" pitchFamily="34" charset="0"/>
              </a:rPr>
              <a:t> </a:t>
            </a:r>
            <a:r>
              <a:rPr lang="az-Cyrl-AZ" sz="2000" i="1" dirty="0">
                <a:solidFill>
                  <a:schemeClr val="accent1"/>
                </a:solidFill>
                <a:latin typeface="Arial" panose="020B0604020202020204" pitchFamily="34" charset="0"/>
                <a:cs typeface="Arial" panose="020B0604020202020204" pitchFamily="34" charset="0"/>
              </a:rPr>
              <a:t>Ваші переваги</a:t>
            </a:r>
          </a:p>
          <a:p>
            <a:endParaRPr lang="de-DE" sz="2400" dirty="0"/>
          </a:p>
        </p:txBody>
      </p:sp>
    </p:spTree>
    <p:extLst>
      <p:ext uri="{BB962C8B-B14F-4D97-AF65-F5344CB8AC3E}">
        <p14:creationId xmlns:p14="http://schemas.microsoft.com/office/powerpoint/2010/main" val="143613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D23EDF4-870F-7B7C-4FDC-B6F5A9AB5AAA}"/>
              </a:ext>
            </a:extLst>
          </p:cNvPr>
          <p:cNvSpPr>
            <a:spLocks noGrp="1"/>
          </p:cNvSpPr>
          <p:nvPr>
            <p:ph type="title"/>
          </p:nvPr>
        </p:nvSpPr>
        <p:spPr/>
        <p:txBody>
          <a:bodyPr>
            <a:normAutofit/>
          </a:bodyPr>
          <a:lstStyle/>
          <a:p>
            <a:pPr rtl="0"/>
            <a:r>
              <a:rPr lang="de-DE" sz="2800" dirty="0">
                <a:solidFill>
                  <a:schemeClr val="tx1"/>
                </a:solidFill>
                <a:latin typeface="Arial" panose="020B0604020202020204" pitchFamily="34" charset="0"/>
                <a:ea typeface="Verdana" panose="020B0604030504040204" pitchFamily="34" charset="0"/>
                <a:cs typeface="Arial" panose="020B0604020202020204" pitchFamily="34" charset="0"/>
              </a:rPr>
              <a:t>Warum dieses Seminar heute?    </a:t>
            </a:r>
            <a:br>
              <a:rPr lang="de-DE" sz="2800" dirty="0">
                <a:solidFill>
                  <a:schemeClr val="tx1"/>
                </a:solidFill>
                <a:latin typeface="Arial" panose="020B0604020202020204" pitchFamily="34" charset="0"/>
                <a:ea typeface="Verdana" panose="020B0604030504040204" pitchFamily="34" charset="0"/>
                <a:cs typeface="Arial" panose="020B0604020202020204" pitchFamily="34" charset="0"/>
              </a:rPr>
            </a:br>
            <a:r>
              <a:rPr lang="ru-RU" sz="2400" i="1" dirty="0">
                <a:latin typeface="Arial" panose="020B0604020202020204" pitchFamily="34" charset="0"/>
                <a:cs typeface="Arial" panose="020B0604020202020204" pitchFamily="34" charset="0"/>
              </a:rPr>
              <a:t>Чому цей семінар сьогодні?</a:t>
            </a:r>
            <a:br>
              <a:rPr lang="ru-RU" sz="2400" dirty="0">
                <a:latin typeface="Arial" panose="020B0604020202020204" pitchFamily="34" charset="0"/>
                <a:cs typeface="Arial" panose="020B0604020202020204" pitchFamily="34" charset="0"/>
              </a:rPr>
            </a:br>
            <a:endParaRPr lang="de-DE" sz="2400" dirty="0">
              <a:solidFill>
                <a:schemeClr val="tx1"/>
              </a:solidFill>
              <a:latin typeface="Arial" panose="020B0604020202020204" pitchFamily="34" charset="0"/>
              <a:cs typeface="Arial" panose="020B0604020202020204" pitchFamily="34" charset="0"/>
            </a:endParaRPr>
          </a:p>
        </p:txBody>
      </p:sp>
      <p:sp>
        <p:nvSpPr>
          <p:cNvPr id="5" name="Inhaltsplatzhalter 4">
            <a:extLst>
              <a:ext uri="{FF2B5EF4-FFF2-40B4-BE49-F238E27FC236}">
                <a16:creationId xmlns:a16="http://schemas.microsoft.com/office/drawing/2014/main" id="{BBA7664E-8596-A697-C27E-622DB5E84069}"/>
              </a:ext>
            </a:extLst>
          </p:cNvPr>
          <p:cNvSpPr>
            <a:spLocks noGrp="1"/>
          </p:cNvSpPr>
          <p:nvPr>
            <p:ph idx="4294967295"/>
          </p:nvPr>
        </p:nvSpPr>
        <p:spPr>
          <a:xfrm>
            <a:off x="486295" y="1930400"/>
            <a:ext cx="8787707" cy="3881437"/>
          </a:xfrm>
        </p:spPr>
        <p:txBody>
          <a:bodyPr>
            <a:normAutofit lnSpcReduction="10000"/>
          </a:bodyPr>
          <a:lstStyle/>
          <a:p>
            <a:r>
              <a:rPr lang="de-DE" dirty="0">
                <a:latin typeface="Arial" panose="020B0604020202020204" pitchFamily="34" charset="0"/>
                <a:ea typeface="Verdana" panose="020B0604030504040204" pitchFamily="34" charset="0"/>
                <a:cs typeface="Arial" panose="020B0604020202020204" pitchFamily="34" charset="0"/>
              </a:rPr>
              <a:t>Bedingt durch den russischen Angriffskrieg auf die Ukraine wurden viele Ukrainer gezwungen ihre Heimat zu verlassen </a:t>
            </a:r>
            <a:r>
              <a:rPr lang="de-DE" dirty="0">
                <a:solidFill>
                  <a:schemeClr val="tx1"/>
                </a:solidFill>
                <a:latin typeface="Corbel" panose="020B0503020204020204" pitchFamily="34" charset="0"/>
                <a:ea typeface="Verdana" panose="020B0604030504040204" pitchFamily="34" charset="0"/>
                <a:cs typeface="Arial" panose="020B0604020202020204" pitchFamily="34" charset="0"/>
              </a:rPr>
              <a:t>/</a:t>
            </a:r>
            <a:r>
              <a:rPr lang="uk-UA" dirty="0">
                <a:solidFill>
                  <a:srgbClr val="FF0000"/>
                </a:solidFill>
                <a:latin typeface="Corbel" panose="020B0503020204020204" pitchFamily="34" charset="0"/>
                <a:ea typeface="Verdana" panose="020B060403050404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Через загарбницьку війну Росії проти України багато українців були змушені покинути свою батьківщину</a:t>
            </a:r>
            <a:endParaRPr lang="de-DE"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dirty="0">
                <a:latin typeface="Arial" panose="020B0604020202020204" pitchFamily="34" charset="0"/>
                <a:ea typeface="Verdana" panose="020B0604030504040204" pitchFamily="34" charset="0"/>
                <a:cs typeface="Arial" panose="020B0604020202020204" pitchFamily="34" charset="0"/>
              </a:rPr>
              <a:t>Aufgrund kultureller und bürokratischer Unterschiede zwischen den Ländern und Systemen sind viele Ukrainer kaum oder noch nicht mit den Gegebenheiten und Notwendigkeiten im neuen Aufenthaltsland vertraut </a:t>
            </a:r>
            <a:r>
              <a:rPr lang="uk-UA" dirty="0">
                <a:latin typeface="Arial" panose="020B0604020202020204" pitchFamily="34" charset="0"/>
                <a:ea typeface="Verdana" panose="020B0604030504040204" pitchFamily="34" charset="0"/>
                <a:cs typeface="Arial" panose="020B0604020202020204" pitchFamily="34" charset="0"/>
              </a:rPr>
              <a:t>/</a:t>
            </a:r>
            <a:r>
              <a:rPr lang="uk-UA" dirty="0">
                <a:solidFill>
                  <a:schemeClr val="accent1"/>
                </a:solidFill>
                <a:latin typeface="Arial" panose="020B0604020202020204" pitchFamily="34" charset="0"/>
                <a:ea typeface="Verdana" panose="020B060403050404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Через культурні та бюрократичні відмінності між країнами та системами більшість українців мало або зовсім не знайомі з умовами та вимогами в новій країні проживання</a:t>
            </a:r>
            <a:endParaRPr lang="de-DE" i="1" dirty="0">
              <a:solidFill>
                <a:schemeClr val="accent1"/>
              </a:solidFill>
              <a:latin typeface="Arial" panose="020B0604020202020204" pitchFamily="34" charset="0"/>
              <a:cs typeface="Arial" panose="020B0604020202020204" pitchFamily="34" charset="0"/>
            </a:endParaRPr>
          </a:p>
          <a:p>
            <a:r>
              <a:rPr lang="de-DE" dirty="0">
                <a:latin typeface="Arial" panose="020B0604020202020204" pitchFamily="34" charset="0"/>
                <a:ea typeface="Verdana" panose="020B0604030504040204" pitchFamily="34" charset="0"/>
                <a:cs typeface="Arial" panose="020B0604020202020204" pitchFamily="34" charset="0"/>
              </a:rPr>
              <a:t>Vor diesem Hintergrund möchten wir heute als Partner des Internationalen Büros für Rechtshilfe einen kurzen Einblick in das Versicherungssystem geben und sie über die notwendigsten Versicherungen informieren </a:t>
            </a:r>
            <a:r>
              <a:rPr lang="uk-UA"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uk-UA" dirty="0">
                <a:solidFill>
                  <a:schemeClr val="accent1"/>
                </a:solidFill>
                <a:latin typeface="Arial" panose="020B0604020202020204" pitchFamily="34" charset="0"/>
                <a:ea typeface="Verdana" panose="020B060403050404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Отже, як партнери Міжнародного бюро правової допомоги, ми хотіли б дати Вам короткий огляд системи страхування та повідомити про найнеобхідніші страховки</a:t>
            </a:r>
            <a:endParaRPr lang="de-DE" i="1" dirty="0">
              <a:solidFill>
                <a:schemeClr val="accent1"/>
              </a:solidFill>
              <a:latin typeface="Arial" panose="020B0604020202020204" pitchFamily="34" charset="0"/>
              <a:cs typeface="Arial" panose="020B0604020202020204" pitchFamily="34" charset="0"/>
            </a:endParaRPr>
          </a:p>
          <a:p>
            <a:endParaRPr lang="de-DE" dirty="0">
              <a:latin typeface="Arial" panose="020B0604020202020204" pitchFamily="34" charset="0"/>
              <a:ea typeface="Verdana" panose="020B060403050404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1383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ctrTitle"/>
          </p:nvPr>
        </p:nvSpPr>
        <p:spPr>
          <a:xfrm>
            <a:off x="919620" y="652192"/>
            <a:ext cx="7416394" cy="631663"/>
          </a:xfrm>
        </p:spPr>
        <p:txBody>
          <a:bodyPr>
            <a:noAutofit/>
          </a:bodyPr>
          <a:lstStyle/>
          <a:p>
            <a:pPr algn="ctr"/>
            <a:r>
              <a:rPr lang="de-DE" sz="2800" dirty="0">
                <a:solidFill>
                  <a:schemeClr val="tx1"/>
                </a:solidFill>
                <a:latin typeface="Arial" panose="020B0604020202020204" pitchFamily="34" charset="0"/>
                <a:ea typeface="Verdana" panose="020B0604030504040204" pitchFamily="34" charset="0"/>
                <a:cs typeface="Arial" panose="020B0604020202020204" pitchFamily="34" charset="0"/>
              </a:rPr>
              <a:t>Das Prinzip von Versicherungen                       </a:t>
            </a:r>
            <a:r>
              <a:rPr lang="uk-UA" sz="3200" dirty="0">
                <a:latin typeface="Arial" panose="020B0604020202020204" pitchFamily="34" charset="0"/>
                <a:cs typeface="Arial" panose="020B0604020202020204" pitchFamily="34" charset="0"/>
              </a:rPr>
              <a:t>Принцип страхування</a:t>
            </a:r>
            <a:endParaRPr lang="de-DE" sz="32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3" name="Textfeld 2">
            <a:extLst>
              <a:ext uri="{FF2B5EF4-FFF2-40B4-BE49-F238E27FC236}">
                <a16:creationId xmlns:a16="http://schemas.microsoft.com/office/drawing/2014/main" id="{E68B805C-37AF-4536-AC83-1A0FE5A10FD3}"/>
              </a:ext>
            </a:extLst>
          </p:cNvPr>
          <p:cNvSpPr txBox="1"/>
          <p:nvPr/>
        </p:nvSpPr>
        <p:spPr>
          <a:xfrm>
            <a:off x="952739" y="1420758"/>
            <a:ext cx="8872579" cy="4247317"/>
          </a:xfrm>
          <a:prstGeom prst="rect">
            <a:avLst/>
          </a:prstGeom>
          <a:noFill/>
        </p:spPr>
        <p:txBody>
          <a:bodyPr wrap="square" rtlCol="0">
            <a:spAutoFit/>
          </a:bodyPr>
          <a:lstStyle/>
          <a:p>
            <a:pPr>
              <a:lnSpc>
                <a:spcPct val="150000"/>
              </a:lnSpc>
            </a:pPr>
            <a:r>
              <a:rPr lang="de-DE" sz="1600" dirty="0">
                <a:latin typeface="Arial" panose="020B0604020202020204" pitchFamily="34" charset="0"/>
                <a:ea typeface="Verdana" panose="020B0604030504040204" pitchFamily="34" charset="0"/>
                <a:cs typeface="Arial" panose="020B0604020202020204" pitchFamily="34" charset="0"/>
              </a:rPr>
              <a:t>Durch das Prinzip der Versicherung verteilt sich das Risiko für große Schäden auf </a:t>
            </a:r>
          </a:p>
          <a:p>
            <a:pPr>
              <a:lnSpc>
                <a:spcPct val="150000"/>
              </a:lnSpc>
            </a:pPr>
            <a:r>
              <a:rPr lang="de-DE" sz="1600" dirty="0">
                <a:latin typeface="Arial" panose="020B0604020202020204" pitchFamily="34" charset="0"/>
                <a:ea typeface="Verdana" panose="020B0604030504040204" pitchFamily="34" charset="0"/>
                <a:cs typeface="Arial" panose="020B0604020202020204" pitchFamily="34" charset="0"/>
              </a:rPr>
              <a:t>viele Schultern – und im Ernstfall bekommt der Geschädigte den Schaden </a:t>
            </a:r>
          </a:p>
          <a:p>
            <a:pPr>
              <a:lnSpc>
                <a:spcPct val="150000"/>
              </a:lnSpc>
            </a:pPr>
            <a:r>
              <a:rPr lang="de-DE" sz="1600" dirty="0">
                <a:latin typeface="Arial" panose="020B0604020202020204" pitchFamily="34" charset="0"/>
                <a:ea typeface="Verdana" panose="020B0604030504040204" pitchFamily="34" charset="0"/>
                <a:cs typeface="Arial" panose="020B0604020202020204" pitchFamily="34" charset="0"/>
              </a:rPr>
              <a:t>unkompliziert ersetzt. Man kann heute nahezu jedes mögliche Risiko versichern. </a:t>
            </a:r>
          </a:p>
          <a:p>
            <a:pPr>
              <a:lnSpc>
                <a:spcPct val="150000"/>
              </a:lnSpc>
            </a:pPr>
            <a:r>
              <a:rPr lang="de-DE" sz="1600" dirty="0">
                <a:latin typeface="Arial" panose="020B0604020202020204" pitchFamily="34" charset="0"/>
                <a:ea typeface="Verdana" panose="020B0604030504040204" pitchFamily="34" charset="0"/>
                <a:cs typeface="Arial" panose="020B0604020202020204" pitchFamily="34" charset="0"/>
              </a:rPr>
              <a:t>Am wichtigsten sind allerdings die Versicherungen, die den Versicherten vor </a:t>
            </a:r>
          </a:p>
          <a:p>
            <a:pPr>
              <a:lnSpc>
                <a:spcPct val="150000"/>
              </a:lnSpc>
            </a:pPr>
            <a:r>
              <a:rPr lang="de-DE" sz="1600" dirty="0">
                <a:latin typeface="Arial" panose="020B0604020202020204" pitchFamily="34" charset="0"/>
                <a:ea typeface="Verdana" panose="020B0604030504040204" pitchFamily="34" charset="0"/>
                <a:cs typeface="Arial" panose="020B0604020202020204" pitchFamily="34" charset="0"/>
              </a:rPr>
              <a:t>großen und existenzbedrohenden Schäden schützt. </a:t>
            </a:r>
            <a:r>
              <a:rPr lang="de-DE" sz="1600">
                <a:latin typeface="Arial" panose="020B0604020202020204" pitchFamily="34" charset="0"/>
                <a:ea typeface="Verdana" panose="020B0604030504040204" pitchFamily="34" charset="0"/>
                <a:cs typeface="Arial" panose="020B0604020202020204" pitchFamily="34" charset="0"/>
              </a:rPr>
              <a:t>/ </a:t>
            </a:r>
            <a:r>
              <a:rPr lang="uk-UA" sz="1600" i="1">
                <a:solidFill>
                  <a:schemeClr val="accent1"/>
                </a:solidFill>
                <a:latin typeface="Arial" panose="020B0604020202020204" pitchFamily="34" charset="0"/>
                <a:cs typeface="Arial" panose="020B0604020202020204" pitchFamily="34" charset="0"/>
              </a:rPr>
              <a:t>Завдяки </a:t>
            </a:r>
            <a:r>
              <a:rPr lang="uk-UA" sz="1600" i="1" dirty="0">
                <a:solidFill>
                  <a:schemeClr val="accent1"/>
                </a:solidFill>
                <a:latin typeface="Arial" panose="020B0604020202020204" pitchFamily="34" charset="0"/>
                <a:cs typeface="Arial" panose="020B0604020202020204" pitchFamily="34" charset="0"/>
              </a:rPr>
              <a:t>принципу страхування ризик великої шкоди розподіляється. Потерпілий в екстреній ситуації може легко отримати компенсацію за збитки. Сьогодні можна застрахувати практично всі можливі ризики. Однак найважливішим є страхування, яке захищає страхувальника від серйозних та незворотних збитків, які загрожують його екзистенції. </a:t>
            </a:r>
            <a:endParaRPr lang="de-DE" sz="1600" i="1" dirty="0">
              <a:solidFill>
                <a:schemeClr val="accent1"/>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pic>
        <p:nvPicPr>
          <p:cNvPr id="2050" name="Picture 2" descr="Für Gruppenreisen mit Kindern und Jugendlichen ist eine Gruppen Reiseversicherung wichtig.">
            <a:extLst>
              <a:ext uri="{FF2B5EF4-FFF2-40B4-BE49-F238E27FC236}">
                <a16:creationId xmlns:a16="http://schemas.microsoft.com/office/drawing/2014/main" id="{72495CC6-7EFE-4D45-DDBA-87E43CD7C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87" y="4738059"/>
            <a:ext cx="2201624" cy="1467749"/>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5615D6F9-9489-CC13-3A4C-6A0F072DD17E}"/>
              </a:ext>
            </a:extLst>
          </p:cNvPr>
          <p:cNvPicPr>
            <a:picLocks noChangeAspect="1"/>
          </p:cNvPicPr>
          <p:nvPr/>
        </p:nvPicPr>
        <p:blipFill>
          <a:blip r:embed="rId3"/>
          <a:stretch>
            <a:fillRect/>
          </a:stretch>
        </p:blipFill>
        <p:spPr>
          <a:xfrm>
            <a:off x="1047327" y="4775662"/>
            <a:ext cx="1976984" cy="1394640"/>
          </a:xfrm>
          <a:prstGeom prst="rect">
            <a:avLst/>
          </a:prstGeom>
        </p:spPr>
      </p:pic>
      <p:pic>
        <p:nvPicPr>
          <p:cNvPr id="10" name="Grafik 9">
            <a:extLst>
              <a:ext uri="{FF2B5EF4-FFF2-40B4-BE49-F238E27FC236}">
                <a16:creationId xmlns:a16="http://schemas.microsoft.com/office/drawing/2014/main" id="{44E62C4E-BA62-D963-59F9-86AACA2375E6}"/>
              </a:ext>
            </a:extLst>
          </p:cNvPr>
          <p:cNvPicPr>
            <a:picLocks noChangeAspect="1"/>
          </p:cNvPicPr>
          <p:nvPr/>
        </p:nvPicPr>
        <p:blipFill>
          <a:blip r:embed="rId4"/>
          <a:stretch>
            <a:fillRect/>
          </a:stretch>
        </p:blipFill>
        <p:spPr>
          <a:xfrm>
            <a:off x="3535263" y="4775662"/>
            <a:ext cx="2003692" cy="1394641"/>
          </a:xfrm>
          <a:prstGeom prst="rect">
            <a:avLst/>
          </a:prstGeom>
        </p:spPr>
      </p:pic>
    </p:spTree>
    <p:extLst>
      <p:ext uri="{BB962C8B-B14F-4D97-AF65-F5344CB8AC3E}">
        <p14:creationId xmlns:p14="http://schemas.microsoft.com/office/powerpoint/2010/main" val="317114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title"/>
          </p:nvPr>
        </p:nvSpPr>
        <p:spPr>
          <a:xfrm>
            <a:off x="643623" y="314633"/>
            <a:ext cx="10110739" cy="1328759"/>
          </a:xfrm>
        </p:spPr>
        <p:txBody>
          <a:bodyPr>
            <a:noAutofit/>
          </a:bodyPr>
          <a:lstStyle/>
          <a:p>
            <a:pPr algn="l"/>
            <a:r>
              <a:rPr lang="de-DE" sz="3800" dirty="0">
                <a:solidFill>
                  <a:schemeClr val="tx1"/>
                </a:solidFill>
                <a:latin typeface="Arial" panose="020B0604020202020204" pitchFamily="34" charset="0"/>
                <a:ea typeface="Verdana" panose="020B0604030504040204" pitchFamily="34" charset="0"/>
                <a:cs typeface="Arial" panose="020B0604020202020204" pitchFamily="34" charset="0"/>
              </a:rPr>
              <a:t>Warum benötigt man eine Versicherung?</a:t>
            </a:r>
            <a:br>
              <a:rPr lang="de-DE" sz="3800" dirty="0">
                <a:solidFill>
                  <a:schemeClr val="tx1"/>
                </a:solidFill>
                <a:latin typeface="Arial" panose="020B0604020202020204" pitchFamily="34" charset="0"/>
                <a:ea typeface="Verdana" panose="020B0604030504040204" pitchFamily="34" charset="0"/>
                <a:cs typeface="Arial" panose="020B0604020202020204" pitchFamily="34" charset="0"/>
              </a:rPr>
            </a:br>
            <a:r>
              <a:rPr lang="uk-UA" sz="2400" dirty="0">
                <a:latin typeface="Arial" panose="020B0604020202020204" pitchFamily="34" charset="0"/>
                <a:cs typeface="Arial" panose="020B0604020202020204" pitchFamily="34" charset="0"/>
              </a:rPr>
              <a:t>Навіщо потрібна страховка?</a:t>
            </a:r>
            <a:endParaRPr lang="de-DE" sz="2400" dirty="0">
              <a:latin typeface="Arial" panose="020B0604020202020204" pitchFamily="34" charset="0"/>
              <a:ea typeface="Verdana" panose="020B0604030504040204" pitchFamily="34" charset="0"/>
              <a:cs typeface="Arial" panose="020B0604020202020204" pitchFamily="34" charset="0"/>
            </a:endParaRPr>
          </a:p>
        </p:txBody>
      </p:sp>
      <p:sp>
        <p:nvSpPr>
          <p:cNvPr id="4" name="Inhaltsplatzhalter 3">
            <a:extLst>
              <a:ext uri="{FF2B5EF4-FFF2-40B4-BE49-F238E27FC236}">
                <a16:creationId xmlns:a16="http://schemas.microsoft.com/office/drawing/2014/main" id="{0AC34AE6-3ACA-717F-3D55-B1969218D931}"/>
              </a:ext>
            </a:extLst>
          </p:cNvPr>
          <p:cNvSpPr>
            <a:spLocks noGrp="1"/>
          </p:cNvSpPr>
          <p:nvPr>
            <p:ph idx="1"/>
          </p:nvPr>
        </p:nvSpPr>
        <p:spPr>
          <a:xfrm>
            <a:off x="496140" y="1362802"/>
            <a:ext cx="8269442" cy="5253316"/>
          </a:xfrm>
        </p:spPr>
        <p:txBody>
          <a:bodyPr>
            <a:normAutofit fontScale="70000" lnSpcReduction="20000"/>
          </a:bodyPr>
          <a:lstStyle/>
          <a:p>
            <a:r>
              <a:rPr lang="de-DE" dirty="0">
                <a:latin typeface="Arial" panose="020B0604020202020204" pitchFamily="34" charset="0"/>
                <a:ea typeface="Verdana" panose="020B0604030504040204" pitchFamily="34" charset="0"/>
                <a:cs typeface="Arial" panose="020B0604020202020204" pitchFamily="34" charset="0"/>
              </a:rPr>
              <a:t>Es gibt Pflichtversicherungen wie z.B. die gesetzlich vorgeschriebene Krankenversicherung oder die KFZ-Versicherung, die für jeden Inhaber eines KFZ verpflichtend sind  </a:t>
            </a:r>
            <a:r>
              <a:rPr lang="uk-UA" dirty="0">
                <a:latin typeface="Arial" panose="020B0604020202020204" pitchFamily="34" charset="0"/>
                <a:ea typeface="Verdana" panose="020B0604030504040204" pitchFamily="34" charset="0"/>
                <a:cs typeface="Arial" panose="020B0604020202020204" pitchFamily="34" charset="0"/>
              </a:rPr>
              <a:t>/</a:t>
            </a:r>
            <a:r>
              <a:rPr lang="de-DE" dirty="0">
                <a:latin typeface="Arial" panose="020B0604020202020204" pitchFamily="34" charset="0"/>
                <a:ea typeface="Verdana" panose="020B060403050404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Існують </a:t>
            </a:r>
            <a:r>
              <a:rPr lang="uk-UA" sz="1900" i="1" dirty="0">
                <a:solidFill>
                  <a:schemeClr val="accent1"/>
                </a:solidFill>
                <a:latin typeface="Arial" panose="020B0604020202020204" pitchFamily="34" charset="0"/>
                <a:cs typeface="Arial" panose="020B0604020202020204" pitchFamily="34" charset="0"/>
              </a:rPr>
              <a:t>обов’язкові види страхування: державне медичне страхування або страхування автомобіля, яке є обов’язковим для кожного власника</a:t>
            </a:r>
            <a:endParaRPr lang="de-DE" sz="1900" i="1" dirty="0">
              <a:solidFill>
                <a:schemeClr val="accent1"/>
              </a:solidFill>
              <a:latin typeface="Arial" panose="020B0604020202020204" pitchFamily="34" charset="0"/>
              <a:cs typeface="Arial" panose="020B0604020202020204" pitchFamily="34" charset="0"/>
            </a:endParaRPr>
          </a:p>
          <a:p>
            <a:r>
              <a:rPr lang="de-DE" dirty="0">
                <a:latin typeface="Arial" panose="020B0604020202020204" pitchFamily="34" charset="0"/>
                <a:ea typeface="Verdana" panose="020B0604030504040204" pitchFamily="34" charset="0"/>
                <a:cs typeface="Arial" panose="020B0604020202020204" pitchFamily="34" charset="0"/>
              </a:rPr>
              <a:t>Es gibt darüber hinaus aber auch noch andere Versicherungen, die jeder Mensch haben sollte um ihn im Schadensfall vor einem finanziellen Totalausfall zu schützen </a:t>
            </a:r>
            <a:r>
              <a:rPr lang="uk-UA" dirty="0">
                <a:latin typeface="Arial" panose="020B0604020202020204" pitchFamily="34" charset="0"/>
                <a:ea typeface="Verdana" panose="020B0604030504040204" pitchFamily="34" charset="0"/>
                <a:cs typeface="Arial" panose="020B0604020202020204" pitchFamily="34" charset="0"/>
              </a:rPr>
              <a:t>/</a:t>
            </a:r>
            <a:r>
              <a:rPr lang="de-DE" dirty="0">
                <a:latin typeface="Arial" panose="020B0604020202020204" pitchFamily="34" charset="0"/>
                <a:ea typeface="Verdana" panose="020B060403050404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Існують також інші страхові поліси, які кожен повинен мати, щоб захистити себе від тотальних фінансових втрат у разі пошкодження</a:t>
            </a:r>
            <a:endParaRPr lang="de-DE"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dirty="0">
                <a:latin typeface="Arial" panose="020B0604020202020204" pitchFamily="34" charset="0"/>
                <a:ea typeface="Verdana" panose="020B0604030504040204" pitchFamily="34" charset="0"/>
                <a:cs typeface="Arial" panose="020B0604020202020204" pitchFamily="34" charset="0"/>
              </a:rPr>
              <a:t>Dazu gehören sog. Basisversicherungen (z.B. Haushaltsversicherung mit inkludierter Haftpflicht). Der Sinn dieser Versicherungen besteht darin, für Schäden aufzukommen, die teilweise so schwerwiegend sind, dass man sie selbst aus eigener Tasche nicht bezahlen kann bzw. ein existenzielles Risiko eintritt </a:t>
            </a:r>
            <a:r>
              <a:rPr lang="uk-UA" dirty="0">
                <a:latin typeface="Arial" panose="020B0604020202020204" pitchFamily="34" charset="0"/>
                <a:ea typeface="Verdana" panose="020B0604030504040204" pitchFamily="34" charset="0"/>
                <a:cs typeface="Arial" panose="020B0604020202020204" pitchFamily="34" charset="0"/>
              </a:rPr>
              <a:t>/</a:t>
            </a:r>
            <a:r>
              <a:rPr lang="de-DE" dirty="0">
                <a:latin typeface="Arial" panose="020B0604020202020204" pitchFamily="34" charset="0"/>
                <a:ea typeface="Verdana" panose="020B0604030504040204" pitchFamily="34" charset="0"/>
                <a:cs typeface="Arial" panose="020B0604020202020204" pitchFamily="34" charset="0"/>
              </a:rPr>
              <a:t> </a:t>
            </a:r>
            <a:r>
              <a:rPr lang="az-Cyrl-AZ" i="1" dirty="0">
                <a:solidFill>
                  <a:schemeClr val="accent1"/>
                </a:solidFill>
                <a:latin typeface="Arial" panose="020B0604020202020204" pitchFamily="34" charset="0"/>
                <a:cs typeface="Arial" panose="020B0604020202020204" pitchFamily="34" charset="0"/>
              </a:rPr>
              <a:t>Це містить так зване базове страхування. Наприклад, страхування домашнього господарства, включно страхування відповідальності. Метою цього страхування є покриття збитків, які іноді настільки серйозні, що Ви не можете виплатити їх з власної кишені, або це становить небезбеку Вашої єкзистенціїї </a:t>
            </a:r>
          </a:p>
          <a:p>
            <a:pPr rtl="0"/>
            <a:r>
              <a:rPr lang="de-DE" dirty="0">
                <a:latin typeface="Arial" panose="020B0604020202020204" pitchFamily="34" charset="0"/>
                <a:cs typeface="Arial" panose="020B0604020202020204" pitchFamily="34" charset="0"/>
              </a:rPr>
              <a:t>Die Geflüchteten brauchen hier Sicherheit und nicht zusätzliche Sorgen durch einen Haftpflichtschaden</a:t>
            </a:r>
            <a:r>
              <a:rPr lang="uk-UA" dirty="0">
                <a:latin typeface="Arial" panose="020B0604020202020204" pitchFamily="34" charset="0"/>
                <a:cs typeface="Arial" panose="020B0604020202020204" pitchFamily="34" charset="0"/>
              </a:rPr>
              <a:t> /</a:t>
            </a:r>
            <a:r>
              <a:rPr lang="de-DE" dirty="0"/>
              <a:t> </a:t>
            </a:r>
            <a:r>
              <a:rPr lang="uk-UA" i="1" dirty="0">
                <a:solidFill>
                  <a:schemeClr val="accent1"/>
                </a:solidFill>
                <a:latin typeface="Arial" panose="020B0604020202020204" pitchFamily="34" charset="0"/>
                <a:cs typeface="Arial" panose="020B0604020202020204" pitchFamily="34" charset="0"/>
              </a:rPr>
              <a:t>Біженцям тут потрібна впевненість, а не незручності через відповідальність</a:t>
            </a:r>
            <a:endParaRPr lang="de-DE" i="1" dirty="0">
              <a:solidFill>
                <a:schemeClr val="accent1"/>
              </a:solidFill>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Ein </a:t>
            </a:r>
            <a:r>
              <a:rPr lang="de-DE" sz="1900" dirty="0">
                <a:latin typeface="Arial" panose="020B0604020202020204" pitchFamily="34" charset="0"/>
                <a:cs typeface="Arial" panose="020B0604020202020204" pitchFamily="34" charset="0"/>
              </a:rPr>
              <a:t>Unglück ist schnell passiert: Die Waschmaschine, aus der Wasser in die tiefergelegene Wohnung läuft. Ein Wohnungsbrand, weil </a:t>
            </a:r>
            <a:r>
              <a:rPr lang="en-GB" sz="1900" dirty="0" err="1">
                <a:latin typeface="Arial" panose="020B0604020202020204" pitchFamily="34" charset="0"/>
                <a:cs typeface="Arial" panose="020B0604020202020204" pitchFamily="34" charset="0"/>
              </a:rPr>
              <a:t>vergessen</a:t>
            </a: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wurde</a:t>
            </a: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elektrische</a:t>
            </a: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Geräte</a:t>
            </a: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auszuschalten</a:t>
            </a:r>
            <a:r>
              <a:rPr lang="de-DE" sz="1900" dirty="0">
                <a:latin typeface="Arial" panose="020B0604020202020204" pitchFamily="34" charset="0"/>
                <a:cs typeface="Arial" panose="020B0604020202020204" pitchFamily="34" charset="0"/>
              </a:rPr>
              <a:t>. Ein </a:t>
            </a:r>
            <a:r>
              <a:rPr lang="de-DE" dirty="0">
                <a:latin typeface="Arial" panose="020B0604020202020204" pitchFamily="34" charset="0"/>
                <a:cs typeface="Arial" panose="020B0604020202020204" pitchFamily="34" charset="0"/>
              </a:rPr>
              <a:t>Verkehrsunfall mit Verletzten nach einem unachtsamen Abbiegemanöver mit dem Fahrrad. Solche Schäden können sehr teuer sein. Vielen ist gar nicht bewusst, dass sie dafür geradestehen müssen – unter Umständen zahlen sie ihr Leben lang. Die Privathaftpflicht hilft auch, wenn Dritte unberechtigte Ansprüche stellen. Dann übernimmt sie die Funktion einer Rechtsschutzversicherung und wehrt die Forderungen ab</a:t>
            </a:r>
            <a:r>
              <a:rPr lang="uk-UA" dirty="0">
                <a:latin typeface="Arial" panose="020B0604020202020204" pitchFamily="34" charset="0"/>
                <a:cs typeface="Arial" panose="020B0604020202020204" pitchFamily="34" charset="0"/>
              </a:rPr>
              <a:t> / </a:t>
            </a:r>
            <a:r>
              <a:rPr lang="uk-UA" i="1" dirty="0">
                <a:solidFill>
                  <a:schemeClr val="accent1"/>
                </a:solidFill>
                <a:latin typeface="Arial" panose="020B0604020202020204" pitchFamily="34" charset="0"/>
                <a:cs typeface="Arial" panose="020B0604020202020204" pitchFamily="34" charset="0"/>
              </a:rPr>
              <a:t>Раптово сталося непередбачене: з пральна машина витекла вода, затопивши квартиру внизу. Пожежа в будинку через те, що забули вимкнути електроприлади. Дорожньо-транспортна пригода з постраждалими після необережного повороту на велосипеді. Така шкода може коштувати дуже дорого. Більшість навіть не усвідомлює, що за це потрібно платити, </a:t>
            </a:r>
            <a:r>
              <a:rPr lang="de-DE" i="1" dirty="0">
                <a:solidFill>
                  <a:schemeClr val="accent1"/>
                </a:solidFill>
                <a:latin typeface="Arial" panose="020B0604020202020204" pitchFamily="34" charset="0"/>
                <a:cs typeface="Arial" panose="020B0604020202020204" pitchFamily="34" charset="0"/>
              </a:rPr>
              <a:t>                 </a:t>
            </a:r>
            <a:r>
              <a:rPr lang="uk-UA" i="1" dirty="0">
                <a:solidFill>
                  <a:schemeClr val="accent1"/>
                </a:solidFill>
                <a:latin typeface="Arial" panose="020B0604020202020204" pitchFamily="34" charset="0"/>
                <a:cs typeface="Arial" panose="020B0604020202020204" pitchFamily="34" charset="0"/>
              </a:rPr>
              <a:t>можливо все життя. Страхування особистої відповідальності також сприяє захисту від необґрунтованих претензій третіх осіб. Страхування зумовлює також правовий захист </a:t>
            </a:r>
            <a:endParaRPr lang="de-DE" i="1" dirty="0">
              <a:solidFill>
                <a:schemeClr val="accent1"/>
              </a:solidFill>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78815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title"/>
          </p:nvPr>
        </p:nvSpPr>
        <p:spPr>
          <a:xfrm>
            <a:off x="454594" y="97352"/>
            <a:ext cx="8783551" cy="1320800"/>
          </a:xfrm>
        </p:spPr>
        <p:txBody>
          <a:bodyPr>
            <a:normAutofit/>
          </a:bodyPr>
          <a:lstStyle/>
          <a:p>
            <a:pPr algn="l"/>
            <a:r>
              <a:rPr lang="de-DE" sz="2800" dirty="0">
                <a:solidFill>
                  <a:schemeClr val="tx1"/>
                </a:solidFill>
                <a:latin typeface="Arial" panose="020B0604020202020204" pitchFamily="34" charset="0"/>
                <a:ea typeface="Verdana" panose="020B0604030504040204" pitchFamily="34" charset="0"/>
                <a:cs typeface="Arial" panose="020B0604020202020204" pitchFamily="34" charset="0"/>
              </a:rPr>
              <a:t>Welche Absicherungen sind extrem wichtig?</a:t>
            </a:r>
            <a:br>
              <a:rPr lang="de-DE" sz="2800" dirty="0">
                <a:solidFill>
                  <a:schemeClr val="tx1"/>
                </a:solidFill>
                <a:latin typeface="Arial" panose="020B0604020202020204" pitchFamily="34" charset="0"/>
                <a:ea typeface="Verdana" panose="020B0604030504040204" pitchFamily="34" charset="0"/>
                <a:cs typeface="Arial" panose="020B0604020202020204" pitchFamily="34" charset="0"/>
              </a:rPr>
            </a:br>
            <a:r>
              <a:rPr lang="uk-UA" sz="2800" dirty="0">
                <a:latin typeface="Arial" panose="020B0604020202020204" pitchFamily="34" charset="0"/>
                <a:cs typeface="Arial" panose="020B0604020202020204" pitchFamily="34" charset="0"/>
              </a:rPr>
              <a:t>Які запобіжні заходи надзвичайно важливі?</a:t>
            </a:r>
            <a:endParaRPr lang="de-DE" sz="2800" dirty="0">
              <a:latin typeface="Arial" panose="020B0604020202020204" pitchFamily="34" charset="0"/>
              <a:ea typeface="Verdana" panose="020B0604030504040204" pitchFamily="34" charset="0"/>
              <a:cs typeface="Arial" panose="020B0604020202020204" pitchFamily="34" charset="0"/>
            </a:endParaRPr>
          </a:p>
        </p:txBody>
      </p:sp>
      <p:sp>
        <p:nvSpPr>
          <p:cNvPr id="15" name="Inhaltsplatzhalter 14">
            <a:extLst>
              <a:ext uri="{FF2B5EF4-FFF2-40B4-BE49-F238E27FC236}">
                <a16:creationId xmlns:a16="http://schemas.microsoft.com/office/drawing/2014/main" id="{93898313-6550-D222-9084-899180D68CB3}"/>
              </a:ext>
            </a:extLst>
          </p:cNvPr>
          <p:cNvSpPr>
            <a:spLocks noGrp="1"/>
          </p:cNvSpPr>
          <p:nvPr>
            <p:ph idx="1"/>
          </p:nvPr>
        </p:nvSpPr>
        <p:spPr>
          <a:xfrm>
            <a:off x="484798" y="1829165"/>
            <a:ext cx="8910011" cy="4783081"/>
          </a:xfrm>
        </p:spPr>
        <p:txBody>
          <a:bodyPr>
            <a:normAutofit fontScale="70000" lnSpcReduction="20000"/>
          </a:bodyPr>
          <a:lstStyle/>
          <a:p>
            <a:r>
              <a:rPr lang="de-DE" sz="1900" dirty="0">
                <a:latin typeface="Arial" panose="020B0604020202020204" pitchFamily="34" charset="0"/>
                <a:cs typeface="Arial" panose="020B0604020202020204" pitchFamily="34" charset="0"/>
              </a:rPr>
              <a:t>Hausratversicherung </a:t>
            </a:r>
            <a:r>
              <a:rPr lang="de-DE" sz="1900"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uk-UA" sz="1900" dirty="0">
                <a:solidFill>
                  <a:schemeClr val="accent1"/>
                </a:solidFill>
                <a:latin typeface="Arial" panose="020B0604020202020204" pitchFamily="34" charset="0"/>
                <a:ea typeface="Verdana" panose="020B0604030504040204" pitchFamily="34" charset="0"/>
                <a:cs typeface="Arial" panose="020B0604020202020204" pitchFamily="34" charset="0"/>
              </a:rPr>
              <a:t> </a:t>
            </a:r>
            <a:r>
              <a:rPr lang="uk-UA" sz="1900" i="1" dirty="0">
                <a:solidFill>
                  <a:schemeClr val="accent1"/>
                </a:solidFill>
                <a:latin typeface="Arial" panose="020B0604020202020204" pitchFamily="34" charset="0"/>
                <a:cs typeface="Arial" panose="020B0604020202020204" pitchFamily="34" charset="0"/>
              </a:rPr>
              <a:t>Страхування домашнього майна</a:t>
            </a:r>
            <a:endParaRPr lang="de-DE" sz="19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a:buFont typeface="Arial" panose="020B0604020202020204" pitchFamily="34" charset="0"/>
              <a:buChar char="•"/>
            </a:pPr>
            <a:r>
              <a:rPr lang="de-DE" sz="1900" dirty="0">
                <a:latin typeface="Arial" panose="020B0604020202020204" pitchFamily="34" charset="0"/>
                <a:ea typeface="Verdana" panose="020B0604030504040204" pitchFamily="34" charset="0"/>
                <a:cs typeface="Arial" panose="020B0604020202020204" pitchFamily="34" charset="0"/>
              </a:rPr>
              <a:t>die selbstbewohnte Unterkunft ist abgesichert der Schutzumfang der Haushaltsversicherung erstreckt sich auf alle Schäden, die in der Wohnung z.B. in der Ausstattung oder dem Mobiliar entstehen</a:t>
            </a:r>
            <a:r>
              <a:rPr lang="uk-UA" sz="1900" dirty="0">
                <a:latin typeface="Arial" panose="020B0604020202020204" pitchFamily="34" charset="0"/>
                <a:ea typeface="Verdana" panose="020B0604030504040204" pitchFamily="34" charset="0"/>
                <a:cs typeface="Arial" panose="020B0604020202020204" pitchFamily="34" charset="0"/>
              </a:rPr>
              <a:t> /</a:t>
            </a:r>
            <a:r>
              <a:rPr lang="de-DE" dirty="0">
                <a:solidFill>
                  <a:schemeClr val="accent1"/>
                </a:solidFill>
                <a:latin typeface="Arial" panose="020B0604020202020204" pitchFamily="34" charset="0"/>
                <a:cs typeface="Arial" panose="020B0604020202020204" pitchFamily="34" charset="0"/>
              </a:rPr>
              <a:t> </a:t>
            </a:r>
            <a:r>
              <a:rPr lang="uk-UA" sz="1900" i="1" dirty="0">
                <a:solidFill>
                  <a:schemeClr val="accent1"/>
                </a:solidFill>
                <a:latin typeface="Arial" panose="020B0604020202020204" pitchFamily="34" charset="0"/>
                <a:cs typeface="Arial" panose="020B0604020202020204" pitchFamily="34" charset="0"/>
              </a:rPr>
              <a:t>Житло, в якому проживають самостійно, застраховано. Обсяг страхування </a:t>
            </a:r>
            <a:r>
              <a:rPr lang="de-DE" sz="1900" i="1" dirty="0">
                <a:solidFill>
                  <a:schemeClr val="accent1"/>
                </a:solidFill>
                <a:latin typeface="Arial" panose="020B0604020202020204" pitchFamily="34" charset="0"/>
                <a:cs typeface="Arial" panose="020B0604020202020204" pitchFamily="34" charset="0"/>
              </a:rPr>
              <a:t> </a:t>
            </a:r>
            <a:r>
              <a:rPr lang="uk-UA" sz="1900" i="1" dirty="0">
                <a:solidFill>
                  <a:schemeClr val="accent1"/>
                </a:solidFill>
                <a:latin typeface="Arial" panose="020B0604020202020204" pitchFamily="34" charset="0"/>
                <a:cs typeface="Arial" panose="020B0604020202020204" pitchFamily="34" charset="0"/>
              </a:rPr>
              <a:t>домогосподарства поширюється на всі збитки, які виникають у квартирі, наприклад, на устаткування чи меблі</a:t>
            </a:r>
            <a:endParaRPr lang="de-DE" sz="1900" i="1" dirty="0">
              <a:solidFill>
                <a:schemeClr val="accent1"/>
              </a:solidFill>
              <a:latin typeface="Arial" panose="020B0604020202020204" pitchFamily="34" charset="0"/>
              <a:cs typeface="Arial" panose="020B0604020202020204" pitchFamily="34" charset="0"/>
            </a:endParaRPr>
          </a:p>
          <a:p>
            <a:pPr marL="0" indent="0">
              <a:buNone/>
            </a:pPr>
            <a:endParaRPr lang="de-DE" sz="1900" dirty="0">
              <a:latin typeface="Arial" panose="020B0604020202020204" pitchFamily="34" charset="0"/>
              <a:ea typeface="Verdana" panose="020B0604030504040204" pitchFamily="34" charset="0"/>
              <a:cs typeface="Arial" panose="020B0604020202020204" pitchFamily="34" charset="0"/>
            </a:endParaRPr>
          </a:p>
          <a:p>
            <a:r>
              <a:rPr lang="de-DE" sz="1900" dirty="0">
                <a:latin typeface="Arial" panose="020B0604020202020204" pitchFamily="34" charset="0"/>
                <a:ea typeface="Verdana" panose="020B0604030504040204" pitchFamily="34" charset="0"/>
                <a:cs typeface="Arial" panose="020B0604020202020204" pitchFamily="34" charset="0"/>
              </a:rPr>
              <a:t>Haftpflichtversicherung </a:t>
            </a:r>
            <a:r>
              <a:rPr lang="uk-UA" sz="19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Страхування відповідальності</a:t>
            </a:r>
            <a:endParaRPr lang="de-DE" sz="19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a:buFont typeface="Arial" panose="020B0604020202020204" pitchFamily="34" charset="0"/>
              <a:buChar char="•"/>
            </a:pPr>
            <a:r>
              <a:rPr lang="de-DE" sz="1900" dirty="0">
                <a:latin typeface="Arial" panose="020B0604020202020204" pitchFamily="34" charset="0"/>
                <a:ea typeface="Verdana" panose="020B0604030504040204" pitchFamily="34" charset="0"/>
                <a:cs typeface="Arial" panose="020B0604020202020204" pitchFamily="34" charset="0"/>
              </a:rPr>
              <a:t>versichert sind alle Familienangehörigen, die im Haushalt leben </a:t>
            </a:r>
            <a:r>
              <a:rPr lang="uk-UA" sz="1900" dirty="0">
                <a:latin typeface="Arial" panose="020B0604020202020204" pitchFamily="34" charset="0"/>
                <a:ea typeface="Verdana" panose="020B0604030504040204" pitchFamily="34" charset="0"/>
                <a:cs typeface="Arial" panose="020B0604020202020204" pitchFamily="34" charset="0"/>
              </a:rPr>
              <a:t>/</a:t>
            </a:r>
            <a:r>
              <a:rPr lang="de-DE" sz="19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Застраховані всі члени сім'ї, які проживають разом</a:t>
            </a:r>
            <a:endParaRPr lang="de-DE" sz="1900" i="1"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de-DE" sz="1900" dirty="0">
                <a:latin typeface="Arial" panose="020B0604020202020204" pitchFamily="34" charset="0"/>
                <a:cs typeface="Arial" panose="020B0604020202020204" pitchFamily="34" charset="0"/>
              </a:rPr>
              <a:t>versichert sind weltweit Personenschäden, Sachschäden und Vermögensschäden sowie ungerechtfertigte Forderungen</a:t>
            </a:r>
            <a:r>
              <a:rPr lang="uk-UA" sz="1900" dirty="0">
                <a:latin typeface="Arial" panose="020B0604020202020204" pitchFamily="34" charset="0"/>
                <a:cs typeface="Arial" panose="020B0604020202020204" pitchFamily="34" charset="0"/>
              </a:rPr>
              <a:t>  /</a:t>
            </a:r>
            <a:r>
              <a:rPr lang="de-DE" sz="19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Тілесні ушкодження, пошкодження майна та фінансові збитки, а також необґрунтовані претензії страхуються в усьому світі</a:t>
            </a:r>
            <a:endParaRPr lang="de-DE" sz="19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a:buFont typeface="Arial" panose="020B0604020202020204" pitchFamily="34" charset="0"/>
              <a:buChar char="•"/>
            </a:pPr>
            <a:endParaRPr lang="de-DE" sz="1900" dirty="0">
              <a:latin typeface="Arial" panose="020B0604020202020204" pitchFamily="34" charset="0"/>
              <a:ea typeface="Verdana" panose="020B0604030504040204" pitchFamily="34" charset="0"/>
              <a:cs typeface="Arial" panose="020B0604020202020204" pitchFamily="34" charset="0"/>
            </a:endParaRPr>
          </a:p>
          <a:p>
            <a:r>
              <a:rPr lang="de-DE" sz="1900" dirty="0">
                <a:latin typeface="Arial" panose="020B0604020202020204" pitchFamily="34" charset="0"/>
                <a:ea typeface="Verdana" panose="020B0604030504040204" pitchFamily="34" charset="0"/>
                <a:cs typeface="Arial" panose="020B0604020202020204" pitchFamily="34" charset="0"/>
              </a:rPr>
              <a:t>Unfallversicherung </a:t>
            </a:r>
            <a:r>
              <a:rPr lang="uk-UA" sz="1900" dirty="0">
                <a:latin typeface="Arial" panose="020B0604020202020204" pitchFamily="34" charset="0"/>
                <a:ea typeface="Verdana" panose="020B0604030504040204" pitchFamily="34" charset="0"/>
                <a:cs typeface="Arial" panose="020B0604020202020204" pitchFamily="34" charset="0"/>
              </a:rPr>
              <a:t>/ </a:t>
            </a:r>
            <a:r>
              <a:rPr lang="uk-UA" sz="2000" i="1" dirty="0">
                <a:solidFill>
                  <a:schemeClr val="accent1"/>
                </a:solidFill>
                <a:latin typeface="Arial" panose="020B0604020202020204" pitchFamily="34" charset="0"/>
                <a:cs typeface="Arial" panose="020B0604020202020204" pitchFamily="34" charset="0"/>
              </a:rPr>
              <a:t>Страхування від нещасних випадків</a:t>
            </a:r>
            <a:endParaRPr lang="de-DE" sz="19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pPr>
              <a:buFont typeface="Arial" panose="020B0604020202020204" pitchFamily="34" charset="0"/>
              <a:buChar char="•"/>
            </a:pPr>
            <a:r>
              <a:rPr lang="de-DE" sz="1900" dirty="0">
                <a:latin typeface="Arial" panose="020B0604020202020204" pitchFamily="34" charset="0"/>
                <a:ea typeface="Verdana" panose="020B0604030504040204" pitchFamily="34" charset="0"/>
                <a:cs typeface="Arial" panose="020B0604020202020204" pitchFamily="34" charset="0"/>
              </a:rPr>
              <a:t>alle Familienangehörige können versichert werden</a:t>
            </a:r>
            <a:r>
              <a:rPr lang="uk-UA" sz="1900" dirty="0">
                <a:latin typeface="Arial" panose="020B0604020202020204" pitchFamily="34" charset="0"/>
                <a:ea typeface="Verdana" panose="020B0604030504040204" pitchFamily="34" charset="0"/>
                <a:cs typeface="Arial" panose="020B0604020202020204" pitchFamily="34" charset="0"/>
              </a:rPr>
              <a:t> /</a:t>
            </a:r>
            <a:r>
              <a:rPr lang="de-DE" sz="1900" dirty="0">
                <a:latin typeface="Arial" panose="020B0604020202020204" pitchFamily="34" charset="0"/>
                <a:ea typeface="Verdana" panose="020B0604030504040204" pitchFamily="34" charset="0"/>
                <a:cs typeface="Arial" panose="020B0604020202020204" pitchFamily="34" charset="0"/>
              </a:rPr>
              <a:t>                                                                                                                 </a:t>
            </a:r>
            <a:r>
              <a:rPr lang="uk-UA" sz="1900" i="1" dirty="0">
                <a:solidFill>
                  <a:schemeClr val="accent1"/>
                </a:solidFill>
                <a:latin typeface="Arial" panose="020B0604020202020204" pitchFamily="34" charset="0"/>
                <a:cs typeface="Arial" panose="020B0604020202020204" pitchFamily="34" charset="0"/>
              </a:rPr>
              <a:t>Усі члени сім'ї можуть бути застраховані</a:t>
            </a:r>
            <a:endParaRPr lang="de-DE" sz="1900" i="1" dirty="0">
              <a:solidFill>
                <a:schemeClr val="accent1"/>
              </a:solidFill>
              <a:latin typeface="Arial" panose="020B0604020202020204" pitchFamily="34" charset="0"/>
              <a:cs typeface="Arial" panose="020B0604020202020204" pitchFamily="34" charset="0"/>
            </a:endParaRPr>
          </a:p>
          <a:p>
            <a:pPr>
              <a:buFont typeface="Arial" panose="020B0604020202020204" pitchFamily="34" charset="0"/>
              <a:buChar char="•"/>
            </a:pPr>
            <a:r>
              <a:rPr lang="de-DE" sz="1900" dirty="0">
                <a:latin typeface="Arial" panose="020B0604020202020204" pitchFamily="34" charset="0"/>
                <a:ea typeface="Verdana" panose="020B0604030504040204" pitchFamily="34" charset="0"/>
                <a:cs typeface="Arial" panose="020B0604020202020204" pitchFamily="34" charset="0"/>
              </a:rPr>
              <a:t>Gesundheitsschäden die plötzlich von außen auf den Körper einwirken können versichert werden </a:t>
            </a:r>
            <a:r>
              <a:rPr lang="uk-UA" sz="1900" dirty="0">
                <a:latin typeface="Arial" panose="020B0604020202020204" pitchFamily="34" charset="0"/>
                <a:ea typeface="Verdana" panose="020B0604030504040204" pitchFamily="34" charset="0"/>
                <a:cs typeface="Arial" panose="020B0604020202020204" pitchFamily="34" charset="0"/>
              </a:rPr>
              <a:t>/</a:t>
            </a:r>
            <a:r>
              <a:rPr lang="de-DE" sz="1900" dirty="0">
                <a:latin typeface="Arial" panose="020B0604020202020204" pitchFamily="34" charset="0"/>
                <a:ea typeface="Verdana" panose="020B0604030504040204" pitchFamily="34" charset="0"/>
                <a:cs typeface="Arial" panose="020B0604020202020204" pitchFamily="34" charset="0"/>
              </a:rPr>
              <a:t>                                       </a:t>
            </a:r>
            <a:r>
              <a:rPr lang="uk-UA" sz="1900" i="1" dirty="0">
                <a:solidFill>
                  <a:schemeClr val="accent1"/>
                </a:solidFill>
                <a:latin typeface="Arial" panose="020B0604020202020204" pitchFamily="34" charset="0"/>
                <a:cs typeface="Arial" panose="020B0604020202020204" pitchFamily="34" charset="0"/>
              </a:rPr>
              <a:t>Шкода здоров'ю, яка раптово вражає організм ззовні, можна застрахувати</a:t>
            </a:r>
            <a:endParaRPr lang="de-DE" sz="1900" i="1" dirty="0">
              <a:solidFill>
                <a:schemeClr val="accent1"/>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p>
        </p:txBody>
      </p:sp>
      <p:pic>
        <p:nvPicPr>
          <p:cNvPr id="10" name="Grafik 9">
            <a:extLst>
              <a:ext uri="{FF2B5EF4-FFF2-40B4-BE49-F238E27FC236}">
                <a16:creationId xmlns:a16="http://schemas.microsoft.com/office/drawing/2014/main" id="{07BC30F3-B4FF-7B2C-4330-E9F76E6A794E}"/>
              </a:ext>
            </a:extLst>
          </p:cNvPr>
          <p:cNvPicPr>
            <a:picLocks noChangeAspect="1"/>
          </p:cNvPicPr>
          <p:nvPr/>
        </p:nvPicPr>
        <p:blipFill>
          <a:blip r:embed="rId2"/>
          <a:stretch>
            <a:fillRect/>
          </a:stretch>
        </p:blipFill>
        <p:spPr>
          <a:xfrm>
            <a:off x="9394809" y="3429000"/>
            <a:ext cx="2173912" cy="1674204"/>
          </a:xfrm>
          <a:prstGeom prst="rect">
            <a:avLst/>
          </a:prstGeom>
        </p:spPr>
      </p:pic>
      <p:pic>
        <p:nvPicPr>
          <p:cNvPr id="12" name="Grafik 11">
            <a:extLst>
              <a:ext uri="{FF2B5EF4-FFF2-40B4-BE49-F238E27FC236}">
                <a16:creationId xmlns:a16="http://schemas.microsoft.com/office/drawing/2014/main" id="{B244942F-171E-E9A1-7B50-E992D95DF528}"/>
              </a:ext>
            </a:extLst>
          </p:cNvPr>
          <p:cNvPicPr>
            <a:picLocks noChangeAspect="1"/>
          </p:cNvPicPr>
          <p:nvPr/>
        </p:nvPicPr>
        <p:blipFill>
          <a:blip r:embed="rId3"/>
          <a:stretch>
            <a:fillRect/>
          </a:stretch>
        </p:blipFill>
        <p:spPr>
          <a:xfrm>
            <a:off x="9394809" y="5391535"/>
            <a:ext cx="2546342" cy="1039517"/>
          </a:xfrm>
          <a:prstGeom prst="rect">
            <a:avLst/>
          </a:prstGeom>
        </p:spPr>
      </p:pic>
      <p:pic>
        <p:nvPicPr>
          <p:cNvPr id="5" name="Grafik 4" descr="Ein Bild, das Lächeln, Fußball, Ball, Person enthält.&#10;&#10;Automatisch generierte Beschreibung">
            <a:extLst>
              <a:ext uri="{FF2B5EF4-FFF2-40B4-BE49-F238E27FC236}">
                <a16:creationId xmlns:a16="http://schemas.microsoft.com/office/drawing/2014/main" id="{473F70AB-45DB-4584-5E35-DEA988B78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2077" y="1188333"/>
            <a:ext cx="2619375" cy="1743075"/>
          </a:xfrm>
          <a:prstGeom prst="rect">
            <a:avLst/>
          </a:prstGeom>
        </p:spPr>
      </p:pic>
    </p:spTree>
    <p:extLst>
      <p:ext uri="{BB962C8B-B14F-4D97-AF65-F5344CB8AC3E}">
        <p14:creationId xmlns:p14="http://schemas.microsoft.com/office/powerpoint/2010/main" val="341861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7991B-FA52-4B86-BE15-C4D146FFF314}"/>
              </a:ext>
            </a:extLst>
          </p:cNvPr>
          <p:cNvSpPr>
            <a:spLocks noGrp="1"/>
          </p:cNvSpPr>
          <p:nvPr>
            <p:ph type="title"/>
          </p:nvPr>
        </p:nvSpPr>
        <p:spPr>
          <a:xfrm>
            <a:off x="580416" y="206894"/>
            <a:ext cx="8596668" cy="1959012"/>
          </a:xfrm>
        </p:spPr>
        <p:txBody>
          <a:bodyPr>
            <a:normAutofit/>
          </a:bodyPr>
          <a:lstStyle/>
          <a:p>
            <a:pPr algn="l"/>
            <a:r>
              <a:rPr lang="de-DE" sz="3800" dirty="0">
                <a:solidFill>
                  <a:schemeClr val="tx1"/>
                </a:solidFill>
                <a:latin typeface="Arial" panose="020B0604020202020204" pitchFamily="34" charset="0"/>
                <a:ea typeface="Verdana" panose="020B0604030504040204" pitchFamily="34" charset="0"/>
                <a:cs typeface="Arial" panose="020B0604020202020204" pitchFamily="34" charset="0"/>
              </a:rPr>
              <a:t>Weitere sinnvolle Versicherungsarten</a:t>
            </a:r>
            <a:br>
              <a:rPr lang="de-DE" sz="3800" dirty="0">
                <a:latin typeface="Arial" panose="020B0604020202020204" pitchFamily="34" charset="0"/>
                <a:ea typeface="Verdana" panose="020B0604030504040204" pitchFamily="34" charset="0"/>
                <a:cs typeface="Arial" panose="020B0604020202020204" pitchFamily="34" charset="0"/>
              </a:rPr>
            </a:br>
            <a:r>
              <a:rPr lang="uk-UA" sz="2800" dirty="0">
                <a:latin typeface="Arial" panose="020B0604020202020204" pitchFamily="34" charset="0"/>
                <a:cs typeface="Arial" panose="020B0604020202020204" pitchFamily="34" charset="0"/>
              </a:rPr>
              <a:t>Інші корисні види страхування</a:t>
            </a:r>
            <a:endParaRPr lang="de-DE" sz="2800" dirty="0">
              <a:latin typeface="Arial" panose="020B0604020202020204" pitchFamily="34" charset="0"/>
              <a:ea typeface="Verdana" panose="020B0604030504040204" pitchFamily="34" charset="0"/>
              <a:cs typeface="Arial" panose="020B0604020202020204" pitchFamily="34" charset="0"/>
            </a:endParaRPr>
          </a:p>
        </p:txBody>
      </p:sp>
      <p:sp>
        <p:nvSpPr>
          <p:cNvPr id="6" name="Inhaltsplatzhalter 5">
            <a:extLst>
              <a:ext uri="{FF2B5EF4-FFF2-40B4-BE49-F238E27FC236}">
                <a16:creationId xmlns:a16="http://schemas.microsoft.com/office/drawing/2014/main" id="{0C560BDA-98B6-80DA-92D1-E91A9C29CBD4}"/>
              </a:ext>
            </a:extLst>
          </p:cNvPr>
          <p:cNvSpPr>
            <a:spLocks noGrp="1"/>
          </p:cNvSpPr>
          <p:nvPr>
            <p:ph idx="1"/>
          </p:nvPr>
        </p:nvSpPr>
        <p:spPr>
          <a:xfrm>
            <a:off x="304428" y="1620650"/>
            <a:ext cx="9962957" cy="4802909"/>
          </a:xfrm>
        </p:spPr>
        <p:txBody>
          <a:bodyPr>
            <a:normAutofit lnSpcReduction="10000"/>
          </a:bodyPr>
          <a:lstStyle/>
          <a:p>
            <a:pPr marL="0" indent="0">
              <a:buNone/>
            </a:pPr>
            <a:r>
              <a:rPr lang="de-DE" sz="1700" dirty="0">
                <a:latin typeface="Arial" panose="020B0604020202020204" pitchFamily="34" charset="0"/>
                <a:ea typeface="Verdana" panose="020B0604030504040204" pitchFamily="34" charset="0"/>
                <a:cs typeface="Arial" panose="020B0604020202020204" pitchFamily="34" charset="0"/>
              </a:rPr>
              <a:t>Je nach individueller Lebenssituation können weitere Versicherungsarten von Nutzen sein</a:t>
            </a:r>
          </a:p>
          <a:p>
            <a:pPr marL="0" indent="0">
              <a:buNone/>
            </a:pPr>
            <a:r>
              <a:rPr lang="uk-UA" sz="1700" i="1" dirty="0">
                <a:solidFill>
                  <a:schemeClr val="accent1"/>
                </a:solidFill>
                <a:latin typeface="Arial" panose="020B0604020202020204" pitchFamily="34" charset="0"/>
                <a:cs typeface="Arial" panose="020B0604020202020204" pitchFamily="34" charset="0"/>
              </a:rPr>
              <a:t>Залежно від індивідуальної життєвої ситуації можуть бути корисні інші види страхування</a:t>
            </a:r>
            <a:endParaRPr lang="de-DE" sz="1700" i="1" dirty="0">
              <a:solidFill>
                <a:schemeClr val="accent1"/>
              </a:solidFill>
              <a:latin typeface="Arial" panose="020B0604020202020204" pitchFamily="34" charset="0"/>
              <a:ea typeface="Verdana" panose="020B0604030504040204" pitchFamily="34" charset="0"/>
              <a:cs typeface="Arial" panose="020B0604020202020204" pitchFamily="34" charset="0"/>
            </a:endParaRPr>
          </a:p>
          <a:p>
            <a:r>
              <a:rPr lang="de-DE" sz="1600" dirty="0">
                <a:latin typeface="Arial" panose="020B0604020202020204" pitchFamily="34" charset="0"/>
                <a:ea typeface="Verdana" panose="020B0604030504040204" pitchFamily="34" charset="0"/>
                <a:cs typeface="Arial" panose="020B0604020202020204" pitchFamily="34" charset="0"/>
              </a:rPr>
              <a:t>Absicherung Ihrer Firma um finanzielle Risiken abzusichern und unvorhergesehene Kosten, wie Haftungsansprüche, rechtliche Kosten oder Schäden an eigenen Räumlichkeiten zu vermeiden </a:t>
            </a:r>
          </a:p>
          <a:p>
            <a:pPr marL="0" indent="0">
              <a:buNone/>
            </a:pPr>
            <a:r>
              <a:rPr lang="de-DE" sz="1600" dirty="0">
                <a:latin typeface="Arial" panose="020B0604020202020204" pitchFamily="34" charset="0"/>
                <a:ea typeface="Verdana" panose="020B0604030504040204" pitchFamily="34" charset="0"/>
                <a:cs typeface="Arial" panose="020B0604020202020204" pitchFamily="34" charset="0"/>
              </a:rPr>
              <a:t>     (Bsp.: Berufshaftpflicht, Firmenversicherung, Inhaberausfall)</a:t>
            </a:r>
          </a:p>
          <a:p>
            <a:pPr marL="269875" indent="0">
              <a:buNone/>
            </a:pPr>
            <a:r>
              <a:rPr lang="uk-UA" sz="1600" i="1" dirty="0">
                <a:solidFill>
                  <a:schemeClr val="accent1"/>
                </a:solidFill>
                <a:latin typeface="Arial" panose="020B0604020202020204" pitchFamily="34" charset="0"/>
                <a:cs typeface="Arial" panose="020B0604020202020204" pitchFamily="34" charset="0"/>
              </a:rPr>
              <a:t>Захист Вашої компанії від фінансових ризиків і уникнення непередбачених витрат, зокрема претензії щодо відповідальності, судові витрати або пошкодження власних приміщень. Наприклад, професійна відповідальність, страхування компанії, неможливість процеси </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керування власником компанії </a:t>
            </a:r>
          </a:p>
          <a:p>
            <a:r>
              <a:rPr lang="de-DE" sz="1600" dirty="0">
                <a:latin typeface="Arial" panose="020B0604020202020204" pitchFamily="34" charset="0"/>
                <a:ea typeface="Verdana" panose="020B0604030504040204" pitchFamily="34" charset="0"/>
                <a:cs typeface="Arial" panose="020B0604020202020204" pitchFamily="34" charset="0"/>
              </a:rPr>
              <a:t>Vorsorgeabsicherung </a:t>
            </a:r>
            <a:r>
              <a:rPr lang="uk-UA" sz="1600" dirty="0">
                <a:latin typeface="Arial" panose="020B0604020202020204" pitchFamily="34" charset="0"/>
                <a:ea typeface="Verdana" panose="020B060403050404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Страхування на випадок фінансової скрути як запобіжний захист</a:t>
            </a:r>
            <a:endParaRPr lang="de-DE" sz="1600" i="1" dirty="0">
              <a:solidFill>
                <a:schemeClr val="accent1"/>
              </a:solidFill>
              <a:latin typeface="Arial" panose="020B0604020202020204" pitchFamily="34" charset="0"/>
              <a:cs typeface="Arial" panose="020B0604020202020204" pitchFamily="34" charset="0"/>
            </a:endParaRPr>
          </a:p>
          <a:p>
            <a:pPr marL="358775" indent="0">
              <a:buNone/>
            </a:pPr>
            <a:r>
              <a:rPr lang="de-DE" sz="1600" dirty="0">
                <a:latin typeface="Arial" panose="020B0604020202020204" pitchFamily="34" charset="0"/>
                <a:cs typeface="Arial" panose="020B0604020202020204" pitchFamily="34" charset="0"/>
              </a:rPr>
              <a:t>Einkommensausfälle sowie hohe Gesundheitskosten können abgesichert werden, um finanzielle Engpässe im Ernstfall zu vermeiden und sich auf die Gesundheit zu fokussieren</a:t>
            </a:r>
          </a:p>
          <a:p>
            <a:pPr marL="358775" indent="0">
              <a:buNone/>
            </a:pPr>
            <a:r>
              <a:rPr lang="de-DE" sz="1600" dirty="0">
                <a:latin typeface="Arial" panose="020B0604020202020204" pitchFamily="34" charset="0"/>
                <a:cs typeface="Arial" panose="020B0604020202020204" pitchFamily="34" charset="0"/>
              </a:rPr>
              <a:t>(Bsp.: Berufsunfähigkeit, Krankenzusatzversicherung) </a:t>
            </a:r>
          </a:p>
          <a:p>
            <a:pPr marL="269875" indent="0">
              <a:buNone/>
            </a:pPr>
            <a:r>
              <a:rPr lang="uk-UA" sz="1600" i="1" dirty="0">
                <a:solidFill>
                  <a:schemeClr val="accent1"/>
                </a:solidFill>
                <a:latin typeface="Arial" panose="020B0604020202020204" pitchFamily="34" charset="0"/>
                <a:cs typeface="Arial" panose="020B0604020202020204" pitchFamily="34" charset="0"/>
              </a:rPr>
              <a:t>Втрату доходу та високі витрати на лікування можна застрахувати, щоб уникнути </a:t>
            </a:r>
            <a:r>
              <a:rPr lang="de-DE" sz="1600" i="1" dirty="0">
                <a:solidFill>
                  <a:schemeClr val="accent1"/>
                </a:solidFill>
                <a:latin typeface="Arial" panose="020B0604020202020204" pitchFamily="34" charset="0"/>
                <a:cs typeface="Arial" panose="020B0604020202020204" pitchFamily="34" charset="0"/>
              </a:rPr>
              <a:t>              </a:t>
            </a:r>
            <a:r>
              <a:rPr lang="uk-UA" sz="1600" i="1" dirty="0">
                <a:solidFill>
                  <a:schemeClr val="accent1"/>
                </a:solidFill>
                <a:latin typeface="Arial" panose="020B0604020202020204" pitchFamily="34" charset="0"/>
                <a:cs typeface="Arial" panose="020B0604020202020204" pitchFamily="34" charset="0"/>
              </a:rPr>
              <a:t>фінансових проблем у надзвичайній ситуації, зосередившись на своєму здоров’ї </a:t>
            </a:r>
            <a:endParaRPr lang="de-DE" sz="1600" i="1" dirty="0">
              <a:solidFill>
                <a:schemeClr val="accent1"/>
              </a:solidFill>
              <a:latin typeface="Arial" panose="020B0604020202020204" pitchFamily="34" charset="0"/>
              <a:cs typeface="Arial" panose="020B0604020202020204" pitchFamily="34" charset="0"/>
            </a:endParaRPr>
          </a:p>
          <a:p>
            <a:pPr marL="269875" indent="0">
              <a:buNone/>
            </a:pPr>
            <a:r>
              <a:rPr lang="uk-UA" sz="1600" i="1" dirty="0">
                <a:solidFill>
                  <a:schemeClr val="accent1"/>
                </a:solidFill>
                <a:latin typeface="Arial" panose="020B0604020202020204" pitchFamily="34" charset="0"/>
                <a:cs typeface="Arial" panose="020B0604020202020204" pitchFamily="34" charset="0"/>
              </a:rPr>
              <a:t>(Напр.: професійна непрацездатність, додаткове медичне страхування)</a:t>
            </a:r>
            <a:endParaRPr lang="de-DE" sz="1600" i="1" dirty="0">
              <a:solidFill>
                <a:schemeClr val="accent1"/>
              </a:solidFill>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Tx/>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1349560593"/>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Words>
  <Application>Microsoft Office PowerPoint</Application>
  <PresentationFormat>Breitbild</PresentationFormat>
  <Paragraphs>124</Paragraphs>
  <Slides>16</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arial</vt:lpstr>
      <vt:lpstr>arial</vt:lpstr>
      <vt:lpstr>Baghdad</vt:lpstr>
      <vt:lpstr>Calibri</vt:lpstr>
      <vt:lpstr>Corbel</vt:lpstr>
      <vt:lpstr>Trebuchet MS</vt:lpstr>
      <vt:lpstr>Wingdings</vt:lpstr>
      <vt:lpstr>Wingdings 3</vt:lpstr>
      <vt:lpstr>Facette</vt:lpstr>
      <vt:lpstr>PowerPoint-Präsentation</vt:lpstr>
      <vt:lpstr>Kooperationspartner Партнер зі співпраці </vt:lpstr>
      <vt:lpstr>  Zusammenarbeit in Österreich mit Співпраця в Австрії з    </vt:lpstr>
      <vt:lpstr>Agenda Порядок денний</vt:lpstr>
      <vt:lpstr>Warum dieses Seminar heute?     Чому цей семінар сьогодні? </vt:lpstr>
      <vt:lpstr>Das Prinzip von Versicherungen                       Принцип страхування</vt:lpstr>
      <vt:lpstr>Warum benötigt man eine Versicherung? Навіщо потрібна страховка?</vt:lpstr>
      <vt:lpstr>Welche Absicherungen sind extrem wichtig? Які запобіжні заходи надзвичайно важливі?</vt:lpstr>
      <vt:lpstr>Weitere sinnvolle Versicherungsarten Інші корисні види страхування</vt:lpstr>
      <vt:lpstr>Faktoren für die Wahl der Versicherungsart  Фактори вибору виду страхування</vt:lpstr>
      <vt:lpstr>Beispiele für Versicherungsanbieter Приклади страхових компаній   </vt:lpstr>
      <vt:lpstr>Zurich Versicherung – ein starker Partner   Zurich Insurance – сильний партнер</vt:lpstr>
      <vt:lpstr>Umfassender Schutz für Ihren Hausrat- zusätzlich inkludiert erweiterte Privathaftpflicht:                                                                      Комплексний захист вашого домашнього майна і додатково включає розширене страхування персональної відповідальності:</vt:lpstr>
      <vt:lpstr>Ihre Vorteile  Ваші переваги</vt:lpstr>
      <vt:lpstr>PowerPoint-Präsentation</vt:lpstr>
      <vt:lpstr>  PAF ProAktive Finanzdienstleistungen GmbH Albin-Köbis-Str. 1 51147 Köln Telefon: 02203-9266-0 Mobil: 0177-8215765 E-Mail: esch.paf@gmail.com  vertreten durch den / die Geschäftsführer / Geschäftsführerin: Erik Schmitz Registriert beim Amtsgericht in: Köln Handelsregisternummer: 107478 Steuernummer: 225/5715/6124  Branche / Tätigkeit: Vermittlung u. Abschluss von Versicherungsprodukten Staat, der die Berufsbezeichnung verliehen hat: Deutschland Inhaltlich Verantwortlicher gemäß § 18 Abs. 2 MStV: Erik Schmitz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Schröder</dc:creator>
  <cp:lastModifiedBy>Erik Schmitz</cp:lastModifiedBy>
  <cp:revision>36</cp:revision>
  <dcterms:created xsi:type="dcterms:W3CDTF">2024-09-02T13:25:51Z</dcterms:created>
  <dcterms:modified xsi:type="dcterms:W3CDTF">2024-10-15T13:26:50Z</dcterms:modified>
</cp:coreProperties>
</file>